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68" r:id="rId5"/>
    <p:sldId id="282" r:id="rId6"/>
    <p:sldId id="269" r:id="rId7"/>
    <p:sldId id="258" r:id="rId8"/>
    <p:sldId id="259" r:id="rId9"/>
    <p:sldId id="260" r:id="rId10"/>
    <p:sldId id="262" r:id="rId11"/>
    <p:sldId id="263" r:id="rId12"/>
    <p:sldId id="264" r:id="rId13"/>
    <p:sldId id="266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11E-3"/>
                  <c:y val="0.23570679559395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432098765432104E-3"/>
                  <c:y val="0.333917960424767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2"/>
                <c:pt idx="0">
                  <c:v>berniukai</c:v>
                </c:pt>
                <c:pt idx="1">
                  <c:v>mergaitės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42.8</c:v>
                </c:pt>
                <c:pt idx="1">
                  <c:v>57.14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2"/>
                <c:pt idx="0">
                  <c:v>berniukai</c:v>
                </c:pt>
                <c:pt idx="1">
                  <c:v>mergaitės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2"/>
                <c:pt idx="0">
                  <c:v>berniukai</c:v>
                </c:pt>
                <c:pt idx="1">
                  <c:v>mergaitės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9812488"/>
        <c:axId val="339815624"/>
      </c:barChart>
      <c:catAx>
        <c:axId val="339812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39815624"/>
        <c:crosses val="autoZero"/>
        <c:auto val="1"/>
        <c:lblAlgn val="ctr"/>
        <c:lblOffset val="100"/>
        <c:noMultiLvlLbl val="0"/>
      </c:catAx>
      <c:valAx>
        <c:axId val="339815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9812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 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Nerūkau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5.71</c:v>
                </c:pt>
                <c:pt idx="1">
                  <c:v>17.14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 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Taip</c:v>
                </c:pt>
                <c:pt idx="1">
                  <c:v>Ne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48.57</c:v>
                </c:pt>
                <c:pt idx="1">
                  <c:v>51.43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 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Taip</c:v>
                </c:pt>
                <c:pt idx="1">
                  <c:v>Ne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42.86</c:v>
                </c:pt>
                <c:pt idx="1">
                  <c:v>57.14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 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&lt;10 eurų</c:v>
                </c:pt>
                <c:pt idx="1">
                  <c:v>&gt;10 eurų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14.29</c:v>
                </c:pt>
                <c:pt idx="1">
                  <c:v>85.710000000000008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Taip</c:v>
                </c:pt>
                <c:pt idx="1">
                  <c:v>Ne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8.57</c:v>
                </c:pt>
                <c:pt idx="1">
                  <c:v>91.43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Taip</c:v>
                </c:pt>
                <c:pt idx="1">
                  <c:v>Ne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37.14</c:v>
                </c:pt>
                <c:pt idx="1">
                  <c:v>62.86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>
              <c:idx val="0"/>
              <c:layout>
                <c:manualLayout>
                  <c:x val="-9.4991433362496394E-2"/>
                  <c:y val="0.205428149860736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3706133955477804E-2"/>
                  <c:y val="9.253944244339657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1632035578885981E-2"/>
                  <c:y val="-5.1011696518883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55225648877224"/>
                  <c:y val="-0.190097707404525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Draugai</c:v>
                </c:pt>
                <c:pt idx="1">
                  <c:v>Mados tendencija</c:v>
                </c:pt>
                <c:pt idx="2">
                  <c:v>Kita</c:v>
                </c:pt>
                <c:pt idx="3">
                  <c:v>Nerūkau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22.86</c:v>
                </c:pt>
                <c:pt idx="1">
                  <c:v>2.86</c:v>
                </c:pt>
                <c:pt idx="2">
                  <c:v>5.71</c:v>
                </c:pt>
                <c:pt idx="3">
                  <c:v>68.569999999999993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>
              <c:idx val="2"/>
              <c:layout>
                <c:manualLayout>
                  <c:x val="-5.7208612812287361E-2"/>
                  <c:y val="4.54351924662221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Iš draugų</c:v>
                </c:pt>
                <c:pt idx="1">
                  <c:v>Internete</c:v>
                </c:pt>
                <c:pt idx="2">
                  <c:v>Kita</c:v>
                </c:pt>
                <c:pt idx="3">
                  <c:v>Neturiu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11.43</c:v>
                </c:pt>
                <c:pt idx="1">
                  <c:v>5.71</c:v>
                </c:pt>
                <c:pt idx="2">
                  <c:v>2.86</c:v>
                </c:pt>
                <c:pt idx="3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>
              <c:idx val="2"/>
              <c:layout>
                <c:manualLayout>
                  <c:x val="7.8834998055798591E-2"/>
                  <c:y val="9.253944244339657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Iš draugų</c:v>
                </c:pt>
                <c:pt idx="1">
                  <c:v>Iš interneto</c:v>
                </c:pt>
                <c:pt idx="2">
                  <c:v>Reklamos</c:v>
                </c:pt>
                <c:pt idx="3">
                  <c:v>Kita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57.14</c:v>
                </c:pt>
                <c:pt idx="1">
                  <c:v>17.14</c:v>
                </c:pt>
                <c:pt idx="2">
                  <c:v>2.86</c:v>
                </c:pt>
                <c:pt idx="3">
                  <c:v>22.86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 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Taip</c:v>
                </c:pt>
                <c:pt idx="1">
                  <c:v>Ne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51.43</c:v>
                </c:pt>
                <c:pt idx="1">
                  <c:v>48.57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 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Studentų</c:v>
                </c:pt>
                <c:pt idx="1">
                  <c:v>Moksleivių</c:v>
                </c:pt>
                <c:pt idx="2">
                  <c:v>Vyresniųjų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5.71</c:v>
                </c:pt>
                <c:pt idx="1">
                  <c:v>74.290000000000006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 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Taip</c:v>
                </c:pt>
                <c:pt idx="1">
                  <c:v>Ne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8.57</c:v>
                </c:pt>
                <c:pt idx="1">
                  <c:v>91.43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8DDDC4-DD48-4308-A7E0-98165D63D553}" type="datetimeFigureOut">
              <a:rPr lang="lt-LT" smtClean="0"/>
              <a:pPr/>
              <a:t>2018-03-27</a:t>
            </a:fld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2018-03-27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2018-03-27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2018-03-27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2018-03-27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2018-03-27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2018-03-27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2018-03-27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2018-03-27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2018-03-27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8DDDC4-DD48-4308-A7E0-98165D63D553}" type="datetimeFigureOut">
              <a:rPr lang="lt-LT" smtClean="0"/>
              <a:pPr/>
              <a:t>2018-03-27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8DDDC4-DD48-4308-A7E0-98165D63D553}" type="datetimeFigureOut">
              <a:rPr lang="lt-LT" smtClean="0"/>
              <a:pPr/>
              <a:t>2018-03-27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Elektroninių cigarečių vartojimo žala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 smtClean="0"/>
          </a:p>
          <a:p>
            <a:pPr algn="r"/>
            <a:r>
              <a:rPr lang="lt-LT" dirty="0" smtClean="0"/>
              <a:t>2017 m.</a:t>
            </a:r>
            <a:endParaRPr lang="lt-LT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5517232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Varėnos r. Matuizų pagrindinė mokykla</a:t>
            </a:r>
          </a:p>
          <a:p>
            <a:r>
              <a:rPr lang="lt-LT" dirty="0" smtClean="0"/>
              <a:t>Melita </a:t>
            </a:r>
            <a:r>
              <a:rPr lang="lt-LT" dirty="0" err="1" smtClean="0"/>
              <a:t>Jarmalavičiūtė</a:t>
            </a:r>
            <a:endParaRPr lang="lt-LT" dirty="0" smtClean="0"/>
          </a:p>
          <a:p>
            <a:r>
              <a:rPr lang="lt-LT" dirty="0" smtClean="0"/>
              <a:t>Gabrielė </a:t>
            </a:r>
            <a:r>
              <a:rPr lang="lt-LT" dirty="0" err="1" smtClean="0"/>
              <a:t>Mačionytė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 descr="bur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6562" y="3645024"/>
            <a:ext cx="2019894" cy="3068959"/>
          </a:xfrm>
          <a:prstGeom prst="rect">
            <a:avLst/>
          </a:prstGeom>
        </p:spPr>
      </p:pic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1520" y="0"/>
            <a:ext cx="8229600" cy="4525963"/>
          </a:xfrm>
        </p:spPr>
        <p:txBody>
          <a:bodyPr>
            <a:normAutofit/>
          </a:bodyPr>
          <a:lstStyle/>
          <a:p>
            <a:endParaRPr lang="lt-LT" dirty="0" smtClean="0"/>
          </a:p>
          <a:p>
            <a:r>
              <a:rPr lang="lt-LT" dirty="0" smtClean="0"/>
              <a:t>Lietuvos spaudoje pasirodė informacija apie 57-erių metų JAV gyventojo burnoje sprogusią cigaretę. Vyras buvo sunkiai sužeistas: išmušti keli dantys, nutrauktas liežuvio galiukas, apdeginta burna ir veidas. Anot nukentėjusiojo, sprogimas buvo toks stiprus, kad nulėkęs cigaretės galiukas uždegė spintą.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Draudžiama parduoti elektronines cigaretes ir pildomąsias talpyklas asmenims iki 18 metų;</a:t>
            </a:r>
          </a:p>
          <a:p>
            <a:r>
              <a:rPr lang="lt-LT" dirty="0" smtClean="0"/>
              <a:t>Draudžiama asmenims iki 18 metų turėti ir vartoti elektronines cigaretes ir papildomąsias talpyklas;</a:t>
            </a:r>
          </a:p>
          <a:p>
            <a:r>
              <a:rPr lang="lt-LT" dirty="0" smtClean="0"/>
              <a:t>Draudžiama nupirkti ar kitaip perduoti elektronines cigaretes ir pildomąsias talpyklas asmenims iki 18 metų;</a:t>
            </a: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LR tabako kontrolės įstatymas</a:t>
            </a:r>
            <a:br>
              <a:rPr lang="lt-LT" dirty="0" smtClean="0"/>
            </a:b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/>
              <a:t>Jaunesnių kaip 16 metų asmenų tabako gaminių ar susijusių gaminių (elektroninių cigarečių) rūkymas ar tabako gaminių ar susijusių gaminių (elektroninių cigarečių ir pildomųjų talpyklų) turėjimas – bauda tėvams (globėjams) 14-28 eurai su gaminių konfiskavimu, pakartotinai 28-86 eurai ( per 1 metus).</a:t>
            </a:r>
          </a:p>
          <a:p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LR administracinių teisės pažeidimų kodeksas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08703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Apklausoje dalyvavę mokiniai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1547664" y="1916833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Ar rūkote elektronines cigaretes?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729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1485900" y="1968103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Ar anksčiau esate rūkę elektronines cigaretes?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32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1485900" y="1968103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Kas paskatino rūkyti elektronines cigaretes?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8554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1493658" y="2024845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Kur įsigijote elektroninę cigaretę?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1050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1485900" y="1968103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Iš kur teko išgirsti apie elektronines cigaretes?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511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1485900" y="2456893"/>
          <a:ext cx="6172200" cy="2994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117764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Kaip manote ar tiesa, kad elektroninės cigaretės kenkia sveikatai mažiau nei standartinės?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8018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Elektronines cigaretes 2003 metais išrado kinų farmacininkas </a:t>
            </a:r>
            <a:r>
              <a:rPr lang="lt-LT" dirty="0" err="1" smtClean="0"/>
              <a:t>Hon</a:t>
            </a:r>
            <a:r>
              <a:rPr lang="lt-LT" dirty="0" smtClean="0"/>
              <a:t> Lik</a:t>
            </a: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Atsiradimas</a:t>
            </a:r>
            <a:endParaRPr lang="lt-LT" dirty="0"/>
          </a:p>
        </p:txBody>
      </p:sp>
      <p:pic>
        <p:nvPicPr>
          <p:cNvPr id="4" name="Paveikslėlis 3" descr="hon l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852936"/>
            <a:ext cx="5081970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1485900" y="1968103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Tarp kokių amžiaus grupių dažniausiai pastebite rūkomą produktą?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3102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1485900" y="1968103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Ar greitu metu ketinate įsigyti elektroninę cigaretę?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528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1493658" y="2132857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Ar elektroninė cigaretė padėjo atsisakyti standartinių cigarečių?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845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1485900" y="1968103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Kaip manote ar vis dar bus populiaru elektroninės cigaretės po 5-10 metų?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424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1485900" y="1968103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Ar švietimas mokykloje padeda atsisakyti priklausomybės cigaretėms?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926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1485900" y="1968103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Kokia yra Jūsų elektroninės cigaretės kaina?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53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868" y="2078851"/>
            <a:ext cx="2375046" cy="339447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658" y="1106742"/>
            <a:ext cx="6172200" cy="857250"/>
          </a:xfrm>
        </p:spPr>
        <p:txBody>
          <a:bodyPr/>
          <a:lstStyle/>
          <a:p>
            <a:pPr algn="ctr"/>
            <a:r>
              <a:rPr lang="lt-LT" dirty="0" smtClean="0"/>
              <a:t>Ačiū už dėmesį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2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 descr="1024px-E_cigaretė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32656"/>
            <a:ext cx="4032448" cy="4032448"/>
          </a:xfrm>
          <a:prstGeom prst="rect">
            <a:avLst/>
          </a:prstGeom>
        </p:spPr>
      </p:pic>
      <p:pic>
        <p:nvPicPr>
          <p:cNvPr id="4" name="Turinio vietos rezervavimo ženklas 3" descr="Baterij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flipV="1">
            <a:off x="1547664" y="1988840"/>
            <a:ext cx="3744416" cy="3744416"/>
          </a:xfrm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urinio vietos rezervavimo ženklas 4" descr="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2060848"/>
            <a:ext cx="3744416" cy="3414027"/>
          </a:xfrm>
          <a:prstGeom prst="rect">
            <a:avLst/>
          </a:prstGeom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Žala sveikatai</a:t>
            </a:r>
            <a:endParaRPr lang="lt-LT" dirty="0"/>
          </a:p>
        </p:txBody>
      </p:sp>
      <p:pic>
        <p:nvPicPr>
          <p:cNvPr id="4" name="Paveikslėlis 3" descr="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060848"/>
            <a:ext cx="3520805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5" descr="plaucia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74893"/>
            <a:ext cx="8229600" cy="39384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urinio vietos rezervavimo ženklas 6" descr="gerklė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916832"/>
            <a:ext cx="2857500" cy="3810000"/>
          </a:xfrm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8" name="Paveikslėlis 7" descr="danty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204864"/>
            <a:ext cx="3810000" cy="226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Pasigilinę į daugelį e-cigarečių siūlomų pliusų, suvoksime, kad tai tėra tik mitas...</a:t>
            </a:r>
          </a:p>
          <a:p>
            <a:r>
              <a:rPr lang="lt-LT" dirty="0" smtClean="0"/>
              <a:t>Pasekmes mes puikiai žinome – paradoksalu, nors rūkymas tampa vis „sveikesnis“, nuo jo mirštama vis dažniau.</a:t>
            </a: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E-cigaretes rūkyti sveikiau?</a:t>
            </a:r>
            <a:endParaRPr lang="lt-LT" dirty="0"/>
          </a:p>
        </p:txBody>
      </p:sp>
      <p:pic>
        <p:nvPicPr>
          <p:cNvPr id="7" name="Paveikslėlis 6" descr="paaugle-nenori-rukyti-718242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861048"/>
            <a:ext cx="3995196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Daugiausia e-cigaretėmis prekiaujama internete.</a:t>
            </a:r>
          </a:p>
          <a:p>
            <a:r>
              <a:rPr lang="lt-LT" dirty="0" smtClean="0"/>
              <a:t>Jų gamintojai, niekam nežinomos Kinijos kompanijos.  O produkcijos platintojai neprisiima absoliučiai jokios atsakomybės.</a:t>
            </a:r>
          </a:p>
          <a:p>
            <a:r>
              <a:rPr lang="lt-LT" dirty="0" smtClean="0"/>
              <a:t>Paradoksalu, bet būtent Kinijoje elektroninės cigaretės yra uždraustos, o už jų prekybą baudžiama didžiulėmis baudomis ar netgi laisvės atėmimu.</a:t>
            </a: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Faktai apie e-cigaretes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Reklama: elektroninės cigaretės sveikatai kenkia mažiau.</a:t>
            </a:r>
          </a:p>
          <a:p>
            <a:r>
              <a:rPr lang="lt-LT" dirty="0" smtClean="0"/>
              <a:t>Faktai: didžioji dalis jaunuolių pradėjusių rūkyti elektronines cigaretes, pradeda reguliariai rūkyti tabaką.</a:t>
            </a:r>
          </a:p>
          <a:p>
            <a:r>
              <a:rPr lang="lt-LT" dirty="0" smtClean="0"/>
              <a:t>Kai kurių e-cigarečių kapsulėje yra net iki 21 miligramo nikotino, kurio pakaktų vieno vaiko mirčiai.</a:t>
            </a: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</TotalTime>
  <Words>410</Words>
  <Application>Microsoft Office PowerPoint</Application>
  <PresentationFormat>Demonstracija ekrane (4:3)</PresentationFormat>
  <Paragraphs>48</Paragraphs>
  <Slides>26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26</vt:i4>
      </vt:variant>
    </vt:vector>
  </HeadingPairs>
  <TitlesOfParts>
    <vt:vector size="31" baseType="lpstr">
      <vt:lpstr>Lucida Sans Unicode</vt:lpstr>
      <vt:lpstr>Verdana</vt:lpstr>
      <vt:lpstr>Wingdings 2</vt:lpstr>
      <vt:lpstr>Wingdings 3</vt:lpstr>
      <vt:lpstr>Concourse</vt:lpstr>
      <vt:lpstr>Elektroninių cigarečių vartojimo žala</vt:lpstr>
      <vt:lpstr>Atsiradimas</vt:lpstr>
      <vt:lpstr>„PowerPoint“ pateiktis</vt:lpstr>
      <vt:lpstr>Žala sveikatai</vt:lpstr>
      <vt:lpstr>„PowerPoint“ pateiktis</vt:lpstr>
      <vt:lpstr>„PowerPoint“ pateiktis</vt:lpstr>
      <vt:lpstr>E-cigaretes rūkyti sveikiau?</vt:lpstr>
      <vt:lpstr>Faktai apie e-cigaretes</vt:lpstr>
      <vt:lpstr>„PowerPoint“ pateiktis</vt:lpstr>
      <vt:lpstr>„PowerPoint“ pateiktis</vt:lpstr>
      <vt:lpstr>LR tabako kontrolės įstatymas </vt:lpstr>
      <vt:lpstr>LR administracinių teisės pažeidimų kodeksas</vt:lpstr>
      <vt:lpstr>Apklausoje dalyvavę mokiniai</vt:lpstr>
      <vt:lpstr>Ar rūkote elektronines cigaretes?</vt:lpstr>
      <vt:lpstr>Ar anksčiau esate rūkę elektronines cigaretes?</vt:lpstr>
      <vt:lpstr>Kas paskatino rūkyti elektronines cigaretes?</vt:lpstr>
      <vt:lpstr>Kur įsigijote elektroninę cigaretę?</vt:lpstr>
      <vt:lpstr>Iš kur teko išgirsti apie elektronines cigaretes?</vt:lpstr>
      <vt:lpstr>Kaip manote ar tiesa, kad elektroninės cigaretės kenkia sveikatai mažiau nei standartinės?</vt:lpstr>
      <vt:lpstr>Tarp kokių amžiaus grupių dažniausiai pastebite rūkomą produktą?</vt:lpstr>
      <vt:lpstr>Ar greitu metu ketinate įsigyti elektroninę cigaretę?</vt:lpstr>
      <vt:lpstr>Ar elektroninė cigaretė padėjo atsisakyti standartinių cigarečių?</vt:lpstr>
      <vt:lpstr>Kaip manote ar vis dar bus populiaru elektroninės cigaretės po 5-10 metų?</vt:lpstr>
      <vt:lpstr>Ar švietimas mokykloje padeda atsisakyti priklausomybės cigaretėms?</vt:lpstr>
      <vt:lpstr>Kokia yra Jūsų elektroninės cigaretės kaina?</vt:lpstr>
      <vt:lpstr>Ačiū už dėmesį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Elektroninės  cigaretės: privalumai ir trūkumai</dc:title>
  <dc:creator>9 kab</dc:creator>
  <cp:lastModifiedBy>atene dzezulskyte</cp:lastModifiedBy>
  <cp:revision>21</cp:revision>
  <dcterms:created xsi:type="dcterms:W3CDTF">2017-11-14T10:03:36Z</dcterms:created>
  <dcterms:modified xsi:type="dcterms:W3CDTF">2018-03-27T06:55:39Z</dcterms:modified>
</cp:coreProperties>
</file>