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9" r:id="rId2"/>
    <p:sldId id="261" r:id="rId3"/>
    <p:sldId id="262" r:id="rId4"/>
    <p:sldId id="263" r:id="rId5"/>
    <p:sldId id="264" r:id="rId6"/>
    <p:sldId id="265" r:id="rId7"/>
    <p:sldId id="266" r:id="rId8"/>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Vidutinis stilius 2 – paryškinima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 stiliaus, be tinklelio">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lt-LT"/>
              <a:t>Spustelėję redaguokite stilių</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78FA9B9-4A6C-4A42-9C91-B6C5B9C2A876}" type="datetimeFigureOut">
              <a:rPr lang="lt-LT" smtClean="0"/>
              <a:t>2018-03-27</a:t>
            </a:fld>
            <a:endParaRPr lang="lt-LT"/>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lt-LT"/>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B9BFCE5-6D45-4B32-A4A5-7738D065E66E}" type="slidenum">
              <a:rPr lang="lt-LT" smtClean="0"/>
              <a:t>‹#›</a:t>
            </a:fld>
            <a:endParaRPr lang="lt-LT"/>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921483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78FA9B9-4A6C-4A42-9C91-B6C5B9C2A876}"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B9BFCE5-6D45-4B32-A4A5-7738D065E66E}" type="slidenum">
              <a:rPr lang="lt-LT" smtClean="0"/>
              <a:t>‹#›</a:t>
            </a:fld>
            <a:endParaRPr lang="lt-LT"/>
          </a:p>
        </p:txBody>
      </p:sp>
    </p:spTree>
    <p:extLst>
      <p:ext uri="{BB962C8B-B14F-4D97-AF65-F5344CB8AC3E}">
        <p14:creationId xmlns:p14="http://schemas.microsoft.com/office/powerpoint/2010/main" val="1383067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lt-LT"/>
              <a:t>Spustelėję redaguokite stilių</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78FA9B9-4A6C-4A42-9C91-B6C5B9C2A876}"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B9BFCE5-6D45-4B32-A4A5-7738D065E66E}" type="slidenum">
              <a:rPr lang="lt-LT" smtClean="0"/>
              <a:t>‹#›</a:t>
            </a:fld>
            <a:endParaRPr lang="lt-LT"/>
          </a:p>
        </p:txBody>
      </p:sp>
    </p:spTree>
    <p:extLst>
      <p:ext uri="{BB962C8B-B14F-4D97-AF65-F5344CB8AC3E}">
        <p14:creationId xmlns:p14="http://schemas.microsoft.com/office/powerpoint/2010/main" val="26505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78FA9B9-4A6C-4A42-9C91-B6C5B9C2A876}"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B9BFCE5-6D45-4B32-A4A5-7738D065E66E}" type="slidenum">
              <a:rPr lang="lt-LT" smtClean="0"/>
              <a:t>‹#›</a:t>
            </a:fld>
            <a:endParaRPr lang="lt-LT"/>
          </a:p>
        </p:txBody>
      </p:sp>
    </p:spTree>
    <p:extLst>
      <p:ext uri="{BB962C8B-B14F-4D97-AF65-F5344CB8AC3E}">
        <p14:creationId xmlns:p14="http://schemas.microsoft.com/office/powerpoint/2010/main" val="70174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lt-LT"/>
              <a:t>Spustelėję redaguokite stilių</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78FA9B9-4A6C-4A42-9C91-B6C5B9C2A876}" type="datetimeFigureOut">
              <a:rPr lang="lt-LT" smtClean="0"/>
              <a:t>2018-03-27</a:t>
            </a:fld>
            <a:endParaRPr lang="lt-LT"/>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lt-LT"/>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B9BFCE5-6D45-4B32-A4A5-7738D065E66E}" type="slidenum">
              <a:rPr lang="lt-LT" smtClean="0"/>
              <a:t>‹#›</a:t>
            </a:fld>
            <a:endParaRPr lang="lt-LT"/>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4876416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lt-LT"/>
              <a:t>Spustelėję redaguokite stilių</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B78FA9B9-4A6C-4A42-9C91-B6C5B9C2A876}"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B9BFCE5-6D45-4B32-A4A5-7738D065E66E}" type="slidenum">
              <a:rPr lang="lt-LT" smtClean="0"/>
              <a:t>‹#›</a:t>
            </a:fld>
            <a:endParaRPr lang="lt-LT"/>
          </a:p>
        </p:txBody>
      </p:sp>
    </p:spTree>
    <p:extLst>
      <p:ext uri="{BB962C8B-B14F-4D97-AF65-F5344CB8AC3E}">
        <p14:creationId xmlns:p14="http://schemas.microsoft.com/office/powerpoint/2010/main" val="354956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lt-LT"/>
              <a:t>Spustelėję redaguokite stilių</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B78FA9B9-4A6C-4A42-9C91-B6C5B9C2A876}" type="datetimeFigureOut">
              <a:rPr lang="lt-LT" smtClean="0"/>
              <a:t>2018-03-27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DB9BFCE5-6D45-4B32-A4A5-7738D065E66E}" type="slidenum">
              <a:rPr lang="lt-LT" smtClean="0"/>
              <a:t>‹#›</a:t>
            </a:fld>
            <a:endParaRPr lang="lt-LT"/>
          </a:p>
        </p:txBody>
      </p:sp>
    </p:spTree>
    <p:extLst>
      <p:ext uri="{BB962C8B-B14F-4D97-AF65-F5344CB8AC3E}">
        <p14:creationId xmlns:p14="http://schemas.microsoft.com/office/powerpoint/2010/main" val="178154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B78FA9B9-4A6C-4A42-9C91-B6C5B9C2A876}" type="datetimeFigureOut">
              <a:rPr lang="lt-LT" smtClean="0"/>
              <a:t>2018-03-27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DB9BFCE5-6D45-4B32-A4A5-7738D065E66E}" type="slidenum">
              <a:rPr lang="lt-LT" smtClean="0"/>
              <a:t>‹#›</a:t>
            </a:fld>
            <a:endParaRPr lang="lt-LT"/>
          </a:p>
        </p:txBody>
      </p:sp>
    </p:spTree>
    <p:extLst>
      <p:ext uri="{BB962C8B-B14F-4D97-AF65-F5344CB8AC3E}">
        <p14:creationId xmlns:p14="http://schemas.microsoft.com/office/powerpoint/2010/main" val="115300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FA9B9-4A6C-4A42-9C91-B6C5B9C2A876}" type="datetimeFigureOut">
              <a:rPr lang="lt-LT" smtClean="0"/>
              <a:t>2018-03-27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DB9BFCE5-6D45-4B32-A4A5-7738D065E66E}" type="slidenum">
              <a:rPr lang="lt-LT" smtClean="0"/>
              <a:t>‹#›</a:t>
            </a:fld>
            <a:endParaRPr lang="lt-LT"/>
          </a:p>
        </p:txBody>
      </p:sp>
    </p:spTree>
    <p:extLst>
      <p:ext uri="{BB962C8B-B14F-4D97-AF65-F5344CB8AC3E}">
        <p14:creationId xmlns:p14="http://schemas.microsoft.com/office/powerpoint/2010/main" val="322056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lt-LT"/>
              <a:t>Spustelėję redaguokite stilių</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78FA9B9-4A6C-4A42-9C91-B6C5B9C2A876}" type="datetimeFigureOut">
              <a:rPr lang="lt-LT" smtClean="0"/>
              <a:t>2018-03-27</a:t>
            </a:fld>
            <a:endParaRPr lang="lt-L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lt-LT"/>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B9BFCE5-6D45-4B32-A4A5-7738D065E66E}" type="slidenum">
              <a:rPr lang="lt-LT" smtClean="0"/>
              <a:t>‹#›</a:t>
            </a:fld>
            <a:endParaRPr lang="lt-L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129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lt-LT"/>
              <a:t>Spustelėję redaguokite stilių</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78FA9B9-4A6C-4A42-9C91-B6C5B9C2A876}" type="datetimeFigureOut">
              <a:rPr lang="lt-LT" smtClean="0"/>
              <a:t>2018-03-27</a:t>
            </a:fld>
            <a:endParaRPr lang="lt-LT"/>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B9BFCE5-6D45-4B32-A4A5-7738D065E66E}" type="slidenum">
              <a:rPr lang="lt-LT" smtClean="0"/>
              <a:t>‹#›</a:t>
            </a:fld>
            <a:endParaRPr lang="lt-LT"/>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696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78FA9B9-4A6C-4A42-9C91-B6C5B9C2A876}" type="datetimeFigureOut">
              <a:rPr lang="lt-LT" smtClean="0"/>
              <a:t>2018-03-27</a:t>
            </a:fld>
            <a:endParaRPr lang="lt-LT"/>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lt-LT"/>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B9BFCE5-6D45-4B32-A4A5-7738D065E66E}" type="slidenum">
              <a:rPr lang="lt-LT" smtClean="0"/>
              <a:t>‹#›</a:t>
            </a:fld>
            <a:endParaRPr lang="lt-LT"/>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198760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1915128" y="1365956"/>
            <a:ext cx="8361229" cy="2111022"/>
          </a:xfrm>
        </p:spPr>
        <p:txBody>
          <a:bodyPr/>
          <a:lstStyle/>
          <a:p>
            <a:r>
              <a:rPr lang="lt-LT" sz="3600" dirty="0" smtClean="0"/>
              <a:t>Narkotinių medžiagų aptikimas aplinkos paviršiuose</a:t>
            </a:r>
            <a:endParaRPr lang="lt-LT" sz="3600" dirty="0"/>
          </a:p>
        </p:txBody>
      </p:sp>
      <p:sp>
        <p:nvSpPr>
          <p:cNvPr id="5" name="Antrinis pavadinimas 4"/>
          <p:cNvSpPr>
            <a:spLocks noGrp="1"/>
          </p:cNvSpPr>
          <p:nvPr>
            <p:ph type="subTitle" idx="1"/>
          </p:nvPr>
        </p:nvSpPr>
        <p:spPr/>
        <p:txBody>
          <a:bodyPr>
            <a:normAutofit fontScale="92500" lnSpcReduction="10000"/>
          </a:bodyPr>
          <a:lstStyle/>
          <a:p>
            <a:pPr algn="r"/>
            <a:r>
              <a:rPr lang="lt-LT" dirty="0" smtClean="0"/>
              <a:t>Žydrūnė </a:t>
            </a:r>
            <a:r>
              <a:rPr lang="lt-LT" dirty="0" err="1" smtClean="0"/>
              <a:t>Dzežulskė</a:t>
            </a:r>
            <a:r>
              <a:rPr lang="lt-LT" dirty="0" smtClean="0"/>
              <a:t>, </a:t>
            </a:r>
          </a:p>
          <a:p>
            <a:pPr algn="r"/>
            <a:r>
              <a:rPr lang="lt-LT" dirty="0" smtClean="0"/>
              <a:t>Varėnos rajono savivaldybės visuomenės sveikatos biuro visuomenės sveikatos stiprinimo specialistė</a:t>
            </a:r>
            <a:endParaRPr lang="lt-LT" dirty="0"/>
          </a:p>
        </p:txBody>
      </p:sp>
    </p:spTree>
    <p:extLst>
      <p:ext uri="{BB962C8B-B14F-4D97-AF65-F5344CB8AC3E}">
        <p14:creationId xmlns:p14="http://schemas.microsoft.com/office/powerpoint/2010/main" val="2187668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685800"/>
            <a:ext cx="9601200" cy="951089"/>
          </a:xfrm>
        </p:spPr>
        <p:txBody>
          <a:bodyPr>
            <a:normAutofit/>
          </a:bodyPr>
          <a:lstStyle/>
          <a:p>
            <a:pPr algn="ctr"/>
            <a:r>
              <a:rPr lang="lt-LT" sz="2800" dirty="0" smtClean="0">
                <a:latin typeface="Times New Roman" panose="02020603050405020304" pitchFamily="18" charset="0"/>
                <a:cs typeface="Times New Roman" panose="02020603050405020304" pitchFamily="18" charset="0"/>
              </a:rPr>
              <a:t>Narkotinių medžiagų pėdsakų aptikimas aplinkos paviršiuose. Bendra informacija</a:t>
            </a:r>
            <a:endParaRPr lang="lt-LT" sz="28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1371600" y="1636889"/>
            <a:ext cx="9601200" cy="5221110"/>
          </a:xfrm>
        </p:spPr>
        <p:txBody>
          <a:bodyPr>
            <a:normAutofit/>
          </a:bodyPr>
          <a:lstStyle/>
          <a:p>
            <a:pPr marL="0" indent="0">
              <a:buNone/>
            </a:pPr>
            <a:r>
              <a:rPr lang="lt-LT" dirty="0">
                <a:latin typeface="Times New Roman" panose="02020603050405020304" pitchFamily="18" charset="0"/>
                <a:cs typeface="Times New Roman" panose="02020603050405020304" pitchFamily="18" charset="0"/>
              </a:rPr>
              <a:t>Tyrimas buvo atliekamas naudojant vienkartinius narkotinių medžiagų aptikimo testus </a:t>
            </a:r>
            <a:r>
              <a:rPr lang="lt-LT" dirty="0" err="1">
                <a:latin typeface="Times New Roman" panose="02020603050405020304" pitchFamily="18" charset="0"/>
                <a:cs typeface="Times New Roman" panose="02020603050405020304" pitchFamily="18" charset="0"/>
              </a:rPr>
              <a:t>iDenta</a:t>
            </a:r>
            <a:r>
              <a:rPr lang="lt-LT" dirty="0">
                <a:latin typeface="Times New Roman" panose="02020603050405020304" pitchFamily="18" charset="0"/>
                <a:cs typeface="Times New Roman" panose="02020603050405020304" pitchFamily="18" charset="0"/>
              </a:rPr>
              <a:t> (Izraelis), kuriais aplinkoje galima aptikti:</a:t>
            </a:r>
          </a:p>
          <a:p>
            <a:r>
              <a:rPr lang="lt-LT" dirty="0">
                <a:latin typeface="Times New Roman" panose="02020603050405020304" pitchFamily="18" charset="0"/>
                <a:cs typeface="Times New Roman" panose="02020603050405020304" pitchFamily="18" charset="0"/>
              </a:rPr>
              <a:t>heroiną, </a:t>
            </a:r>
          </a:p>
          <a:p>
            <a:r>
              <a:rPr lang="lt-LT" dirty="0">
                <a:latin typeface="Times New Roman" panose="02020603050405020304" pitchFamily="18" charset="0"/>
                <a:cs typeface="Times New Roman" panose="02020603050405020304" pitchFamily="18" charset="0"/>
              </a:rPr>
              <a:t>amfetaminą, </a:t>
            </a:r>
          </a:p>
          <a:p>
            <a:r>
              <a:rPr lang="lt-LT" dirty="0" err="1">
                <a:latin typeface="Times New Roman" panose="02020603050405020304" pitchFamily="18" charset="0"/>
                <a:cs typeface="Times New Roman" panose="02020603050405020304" pitchFamily="18" charset="0"/>
              </a:rPr>
              <a:t>metaamfetaminą</a:t>
            </a:r>
            <a:r>
              <a:rPr lang="lt-LT" dirty="0">
                <a:latin typeface="Times New Roman" panose="02020603050405020304" pitchFamily="18" charset="0"/>
                <a:cs typeface="Times New Roman" panose="02020603050405020304" pitchFamily="18" charset="0"/>
              </a:rPr>
              <a:t>, </a:t>
            </a:r>
          </a:p>
          <a:p>
            <a:r>
              <a:rPr lang="lt-LT" dirty="0">
                <a:latin typeface="Times New Roman" panose="02020603050405020304" pitchFamily="18" charset="0"/>
                <a:cs typeface="Times New Roman" panose="02020603050405020304" pitchFamily="18" charset="0"/>
              </a:rPr>
              <a:t>ekstazę, </a:t>
            </a:r>
          </a:p>
          <a:p>
            <a:r>
              <a:rPr lang="lt-LT" dirty="0" err="1">
                <a:latin typeface="Times New Roman" panose="02020603050405020304" pitchFamily="18" charset="0"/>
                <a:cs typeface="Times New Roman" panose="02020603050405020304" pitchFamily="18" charset="0"/>
              </a:rPr>
              <a:t>ketaminą</a:t>
            </a:r>
            <a:r>
              <a:rPr lang="lt-LT" dirty="0">
                <a:latin typeface="Times New Roman" panose="02020603050405020304" pitchFamily="18" charset="0"/>
                <a:cs typeface="Times New Roman" panose="02020603050405020304" pitchFamily="18" charset="0"/>
              </a:rPr>
              <a:t>, </a:t>
            </a:r>
          </a:p>
          <a:p>
            <a:r>
              <a:rPr lang="lt-LT" dirty="0">
                <a:latin typeface="Times New Roman" panose="02020603050405020304" pitchFamily="18" charset="0"/>
                <a:cs typeface="Times New Roman" panose="02020603050405020304" pitchFamily="18" charset="0"/>
              </a:rPr>
              <a:t>metadoną, </a:t>
            </a:r>
          </a:p>
          <a:p>
            <a:r>
              <a:rPr lang="lt-LT" dirty="0">
                <a:latin typeface="Times New Roman" panose="02020603050405020304" pitchFamily="18" charset="0"/>
                <a:cs typeface="Times New Roman" panose="02020603050405020304" pitchFamily="18" charset="0"/>
              </a:rPr>
              <a:t>ir kitus sintetinės kilmės narkotikus</a:t>
            </a:r>
          </a:p>
          <a:p>
            <a:r>
              <a:rPr lang="lt-LT" dirty="0">
                <a:latin typeface="Times New Roman" panose="02020603050405020304" pitchFamily="18" charset="0"/>
                <a:cs typeface="Times New Roman" panose="02020603050405020304" pitchFamily="18" charset="0"/>
              </a:rPr>
              <a:t>augalinės kilmės narkotikus: kanapes (marihuana/hašišas). </a:t>
            </a:r>
          </a:p>
          <a:p>
            <a:pPr marL="0" indent="0">
              <a:buNone/>
            </a:pPr>
            <a:r>
              <a:rPr lang="lt-LT" dirty="0">
                <a:latin typeface="Times New Roman" panose="02020603050405020304" pitchFamily="18" charset="0"/>
                <a:cs typeface="Times New Roman" panose="02020603050405020304" pitchFamily="18" charset="0"/>
              </a:rPr>
              <a:t>(iš viso 21 narkotinė medžiaga</a:t>
            </a:r>
            <a:r>
              <a:rPr lang="lt-LT" dirty="0" smtClean="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829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685800"/>
            <a:ext cx="9601200" cy="691444"/>
          </a:xfrm>
        </p:spPr>
        <p:txBody>
          <a:bodyPr>
            <a:normAutofit/>
          </a:bodyPr>
          <a:lstStyle/>
          <a:p>
            <a:r>
              <a:rPr lang="lt-LT" sz="2800" dirty="0">
                <a:latin typeface="Times New Roman" panose="02020603050405020304" pitchFamily="18" charset="0"/>
                <a:cs typeface="Times New Roman" panose="02020603050405020304" pitchFamily="18" charset="0"/>
              </a:rPr>
              <a:t>Narkotinių medžiagų pėdsakų aptikimas aplinkos paviršiuose</a:t>
            </a:r>
            <a:endParaRPr lang="lt-LT" sz="2800" dirty="0"/>
          </a:p>
        </p:txBody>
      </p:sp>
      <p:sp>
        <p:nvSpPr>
          <p:cNvPr id="3" name="Turinio vietos rezervavimo ženklas 2"/>
          <p:cNvSpPr>
            <a:spLocks noGrp="1"/>
          </p:cNvSpPr>
          <p:nvPr>
            <p:ph idx="1"/>
          </p:nvPr>
        </p:nvSpPr>
        <p:spPr>
          <a:xfrm>
            <a:off x="1281289" y="1196622"/>
            <a:ext cx="9601200" cy="5531556"/>
          </a:xfrm>
        </p:spPr>
        <p:txBody>
          <a:bodyPr>
            <a:normAutofit/>
          </a:bodyPr>
          <a:lstStyle/>
          <a:p>
            <a:pPr marL="0" indent="0">
              <a:buNone/>
            </a:pPr>
            <a:r>
              <a:rPr lang="lt-LT" b="1" dirty="0" smtClean="0">
                <a:latin typeface="Times New Roman" panose="02020603050405020304" pitchFamily="18" charset="0"/>
                <a:cs typeface="Times New Roman" panose="02020603050405020304" pitchFamily="18" charset="0"/>
              </a:rPr>
              <a:t>Buvo tiriama: </a:t>
            </a:r>
          </a:p>
          <a:p>
            <a:r>
              <a:rPr lang="lt-LT" b="1" dirty="0" smtClean="0">
                <a:latin typeface="Times New Roman" panose="02020603050405020304" pitchFamily="18" charset="0"/>
                <a:cs typeface="Times New Roman" panose="02020603050405020304" pitchFamily="18" charset="0"/>
              </a:rPr>
              <a:t>Bendro </a:t>
            </a:r>
            <a:r>
              <a:rPr lang="lt-LT" b="1" dirty="0">
                <a:latin typeface="Times New Roman" panose="02020603050405020304" pitchFamily="18" charset="0"/>
                <a:cs typeface="Times New Roman" panose="02020603050405020304" pitchFamily="18" charset="0"/>
              </a:rPr>
              <a:t>naudojimo vietos (mokyklos įėjimo durys, koridoriaus turėklai, palangės, rūbinė);</a:t>
            </a:r>
          </a:p>
          <a:p>
            <a:r>
              <a:rPr lang="lt-LT" b="1" dirty="0">
                <a:latin typeface="Times New Roman" panose="02020603050405020304" pitchFamily="18" charset="0"/>
                <a:cs typeface="Times New Roman" panose="02020603050405020304" pitchFamily="18" charset="0"/>
              </a:rPr>
              <a:t>Vaikinų tualetai;</a:t>
            </a:r>
          </a:p>
          <a:p>
            <a:r>
              <a:rPr lang="lt-LT" b="1" dirty="0">
                <a:latin typeface="Times New Roman" panose="02020603050405020304" pitchFamily="18" charset="0"/>
                <a:cs typeface="Times New Roman" panose="02020603050405020304" pitchFamily="18" charset="0"/>
              </a:rPr>
              <a:t>Merginų tualetai;</a:t>
            </a:r>
          </a:p>
          <a:p>
            <a:r>
              <a:rPr lang="lt-LT" b="1" dirty="0">
                <a:latin typeface="Times New Roman" panose="02020603050405020304" pitchFamily="18" charset="0"/>
                <a:cs typeface="Times New Roman" panose="02020603050405020304" pitchFamily="18" charset="0"/>
              </a:rPr>
              <a:t>Informatikos klasė, skaitykla.</a:t>
            </a:r>
          </a:p>
          <a:p>
            <a:pPr algn="just"/>
            <a:r>
              <a:rPr lang="lt-LT" sz="2400" dirty="0">
                <a:latin typeface="Times New Roman" panose="02020603050405020304" pitchFamily="18" charset="0"/>
                <a:cs typeface="Times New Roman" panose="02020603050405020304" pitchFamily="18" charset="0"/>
              </a:rPr>
              <a:t>Kai tiriama aplinka, o ne patys mokiniai, tokie tyrimai parodo, kad tam tikroje aplinkoje (ant durų rankenų, suolų, tualetuose) yra narkotinių medžiagų pėdsakų, bet tai dar nereiškia, jog mokiniai vartoja narkotines medžiagos  mokymo įstaigos patalpose, kadangi šios narkotinės dalelės gali būti atneštos iš visuomeninio transporto ar pan., o taip pat tai gali reikšti, kad įstaigos patalpose lankosi asmenys turintis kontaktą su tokiomis medžiagomis</a:t>
            </a:r>
            <a:endParaRPr lang="lt-LT" sz="2400" dirty="0"/>
          </a:p>
        </p:txBody>
      </p:sp>
    </p:spTree>
    <p:extLst>
      <p:ext uri="{BB962C8B-B14F-4D97-AF65-F5344CB8AC3E}">
        <p14:creationId xmlns:p14="http://schemas.microsoft.com/office/powerpoint/2010/main" val="3098830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685800"/>
            <a:ext cx="9601200" cy="894644"/>
          </a:xfrm>
        </p:spPr>
        <p:txBody>
          <a:bodyPr>
            <a:normAutofit/>
          </a:bodyPr>
          <a:lstStyle/>
          <a:p>
            <a:pPr algn="ctr"/>
            <a:r>
              <a:rPr lang="lt-LT" sz="4000" dirty="0" smtClean="0">
                <a:latin typeface="Times New Roman" panose="02020603050405020304" pitchFamily="18" charset="0"/>
                <a:cs typeface="Times New Roman" panose="02020603050405020304" pitchFamily="18" charset="0"/>
              </a:rPr>
              <a:t>REZULTATAI</a:t>
            </a:r>
            <a:endParaRPr lang="lt-LT" sz="40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1371600" y="1738489"/>
            <a:ext cx="9601200" cy="4707467"/>
          </a:xfrm>
        </p:spPr>
        <p:txBody>
          <a:bodyPr/>
          <a:lstStyle/>
          <a:p>
            <a:pPr algn="just"/>
            <a:r>
              <a:rPr lang="lt-LT" sz="4000" dirty="0" smtClean="0">
                <a:latin typeface="Times New Roman" panose="02020603050405020304" pitchFamily="18" charset="0"/>
                <a:cs typeface="Times New Roman" panose="02020603050405020304" pitchFamily="18" charset="0"/>
              </a:rPr>
              <a:t>Tyrimas buvo atliktas aštuoniose mūsų rajono ugdymo įstaigose;</a:t>
            </a:r>
          </a:p>
          <a:p>
            <a:pPr algn="just"/>
            <a:r>
              <a:rPr lang="lt-LT" sz="4000" dirty="0" smtClean="0">
                <a:latin typeface="Times New Roman" panose="02020603050405020304" pitchFamily="18" charset="0"/>
                <a:cs typeface="Times New Roman" panose="02020603050405020304" pitchFamily="18" charset="0"/>
              </a:rPr>
              <a:t>Narkotinių medžiagų, konkrečiai marihuanos pėdsakai, APTIKTI septyniose mokyklose;</a:t>
            </a:r>
          </a:p>
          <a:p>
            <a:pPr algn="just"/>
            <a:endParaRPr lang="lt-LT" dirty="0" smtClean="0"/>
          </a:p>
          <a:p>
            <a:pPr algn="just"/>
            <a:endParaRPr lang="lt-LT" dirty="0"/>
          </a:p>
        </p:txBody>
      </p:sp>
    </p:spTree>
    <p:extLst>
      <p:ext uri="{BB962C8B-B14F-4D97-AF65-F5344CB8AC3E}">
        <p14:creationId xmlns:p14="http://schemas.microsoft.com/office/powerpoint/2010/main" val="3574487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685800"/>
            <a:ext cx="9601200" cy="1154289"/>
          </a:xfrm>
        </p:spPr>
        <p:txBody>
          <a:bodyPr>
            <a:normAutofit fontScale="90000"/>
          </a:bodyPr>
          <a:lstStyle/>
          <a:p>
            <a:pPr algn="ctr"/>
            <a:r>
              <a:rPr lang="lt-LT" sz="4000" b="1" u="sng" dirty="0">
                <a:latin typeface="Times New Roman" panose="02020603050405020304" pitchFamily="18" charset="0"/>
                <a:cs typeface="Times New Roman" panose="02020603050405020304" pitchFamily="18" charset="0"/>
              </a:rPr>
              <a:t>Rekomenduojami veiksmai po aplinkos testavi</a:t>
            </a:r>
            <a:r>
              <a:rPr lang="lt-LT" b="1" u="sng" dirty="0">
                <a:latin typeface="Times New Roman" panose="02020603050405020304" pitchFamily="18" charset="0"/>
                <a:cs typeface="Times New Roman" panose="02020603050405020304" pitchFamily="18" charset="0"/>
              </a:rPr>
              <a:t>mo</a:t>
            </a:r>
            <a:r>
              <a:rPr lang="lt-LT" b="1" dirty="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
            </a:r>
            <a:br>
              <a:rPr lang="lt-LT" dirty="0">
                <a:latin typeface="Times New Roman" panose="02020603050405020304" pitchFamily="18" charset="0"/>
                <a:cs typeface="Times New Roman" panose="02020603050405020304" pitchFamily="18" charset="0"/>
              </a:rPr>
            </a:br>
            <a:r>
              <a:rPr lang="lt-LT" dirty="0" smtClean="0"/>
              <a:t> </a:t>
            </a:r>
            <a:endParaRPr lang="lt-LT" dirty="0"/>
          </a:p>
        </p:txBody>
      </p:sp>
      <p:sp>
        <p:nvSpPr>
          <p:cNvPr id="3" name="Turinio vietos rezervavimo ženklas 2"/>
          <p:cNvSpPr>
            <a:spLocks noGrp="1"/>
          </p:cNvSpPr>
          <p:nvPr>
            <p:ph idx="1"/>
          </p:nvPr>
        </p:nvSpPr>
        <p:spPr>
          <a:xfrm>
            <a:off x="1371600" y="1986843"/>
            <a:ext cx="9601200" cy="4775201"/>
          </a:xfrm>
        </p:spPr>
        <p:txBody>
          <a:bodyPr>
            <a:normAutofit/>
          </a:bodyPr>
          <a:lstStyle/>
          <a:p>
            <a:pPr algn="just"/>
            <a:r>
              <a:rPr lang="lt-LT" sz="2400" dirty="0">
                <a:latin typeface="Times New Roman" panose="02020603050405020304" pitchFamily="18" charset="0"/>
                <a:cs typeface="Times New Roman" panose="02020603050405020304" pitchFamily="18" charset="0"/>
              </a:rPr>
              <a:t>Su aplinkos testavimo rezultatais </a:t>
            </a:r>
            <a:r>
              <a:rPr lang="lt-LT" sz="2400" dirty="0" smtClean="0">
                <a:latin typeface="Times New Roman" panose="02020603050405020304" pitchFamily="18" charset="0"/>
                <a:cs typeface="Times New Roman" panose="02020603050405020304" pitchFamily="18" charset="0"/>
              </a:rPr>
              <a:t>būtina supažindinti </a:t>
            </a:r>
            <a:r>
              <a:rPr lang="lt-LT" sz="2400" dirty="0">
                <a:latin typeface="Times New Roman" panose="02020603050405020304" pitchFamily="18" charset="0"/>
                <a:cs typeface="Times New Roman" panose="02020603050405020304" pitchFamily="18" charset="0"/>
              </a:rPr>
              <a:t>mokyklos Tarybą, mokyklos bendruomenę (mokytojus, tėvus, mokinius);</a:t>
            </a:r>
          </a:p>
          <a:p>
            <a:pPr algn="just"/>
            <a:r>
              <a:rPr lang="lt-LT" sz="2400" dirty="0" smtClean="0">
                <a:latin typeface="Times New Roman" panose="02020603050405020304" pitchFamily="18" charset="0"/>
                <a:cs typeface="Times New Roman" panose="02020603050405020304" pitchFamily="18" charset="0"/>
              </a:rPr>
              <a:t>Organizuoti </a:t>
            </a:r>
            <a:r>
              <a:rPr lang="lt-LT" sz="2400" dirty="0">
                <a:latin typeface="Times New Roman" panose="02020603050405020304" pitchFamily="18" charset="0"/>
                <a:cs typeface="Times New Roman" panose="02020603050405020304" pitchFamily="18" charset="0"/>
              </a:rPr>
              <a:t>psichoaktyviųjų medžiagų vartojimo prevencines priemones;</a:t>
            </a:r>
          </a:p>
          <a:p>
            <a:pPr algn="just"/>
            <a:r>
              <a:rPr lang="lt-LT" sz="2400" dirty="0" smtClean="0">
                <a:latin typeface="Times New Roman" panose="02020603050405020304" pitchFamily="18" charset="0"/>
                <a:cs typeface="Times New Roman" panose="02020603050405020304" pitchFamily="18" charset="0"/>
              </a:rPr>
              <a:t>Organizuoti </a:t>
            </a:r>
            <a:r>
              <a:rPr lang="lt-LT" sz="2400" dirty="0">
                <a:latin typeface="Times New Roman" panose="02020603050405020304" pitchFamily="18" charset="0"/>
                <a:cs typeface="Times New Roman" panose="02020603050405020304" pitchFamily="18" charset="0"/>
              </a:rPr>
              <a:t>psichologinę pagalbą mokiniams;</a:t>
            </a:r>
          </a:p>
          <a:p>
            <a:pPr algn="just"/>
            <a:r>
              <a:rPr lang="lt-LT" sz="2400" dirty="0" smtClean="0">
                <a:latin typeface="Times New Roman" panose="02020603050405020304" pitchFamily="18" charset="0"/>
                <a:cs typeface="Times New Roman" panose="02020603050405020304" pitchFamily="18" charset="0"/>
              </a:rPr>
              <a:t>Informuoti </a:t>
            </a:r>
            <a:r>
              <a:rPr lang="lt-LT" sz="2400" dirty="0">
                <a:latin typeface="Times New Roman" panose="02020603050405020304" pitchFamily="18" charset="0"/>
                <a:cs typeface="Times New Roman" panose="02020603050405020304" pitchFamily="18" charset="0"/>
              </a:rPr>
              <a:t>apie nustatytas mokyklos aplinkoje medžiagas teisėsaugos institucijas.</a:t>
            </a:r>
          </a:p>
          <a:p>
            <a:pPr marL="0" indent="0" algn="just">
              <a:buNone/>
            </a:pPr>
            <a:endParaRPr lang="lt-LT" sz="2400" dirty="0">
              <a:latin typeface="Times New Roman" panose="02020603050405020304" pitchFamily="18" charset="0"/>
              <a:cs typeface="Times New Roman" panose="02020603050405020304" pitchFamily="18" charset="0"/>
            </a:endParaRPr>
          </a:p>
          <a:p>
            <a:pPr algn="just"/>
            <a:r>
              <a:rPr lang="lt-LT" sz="2400" b="1" u="sng" dirty="0">
                <a:latin typeface="Times New Roman" panose="02020603050405020304" pitchFamily="18" charset="0"/>
                <a:cs typeface="Times New Roman" panose="02020603050405020304" pitchFamily="18" charset="0"/>
              </a:rPr>
              <a:t>Svarbu pažymėti, kad atliekamas aplinkos testavimas parodo ne narkotinių ar psichotropinių medžiagų vartojimo faktą, o narkotinių ar psichotropinių medžiagų pėdsakų aptikimą mokyklų patalpose.</a:t>
            </a:r>
            <a:endParaRPr lang="lt-LT" sz="2400"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2864434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371600" y="685800"/>
            <a:ext cx="9601200" cy="1600200"/>
          </a:xfrm>
        </p:spPr>
        <p:txBody>
          <a:bodyPr>
            <a:normAutofit fontScale="90000"/>
          </a:bodyPr>
          <a:lstStyle/>
          <a:p>
            <a:pPr algn="ctr"/>
            <a:r>
              <a:rPr lang="lt-LT" sz="4000" b="1" u="sng" dirty="0">
                <a:latin typeface="Times New Roman" panose="02020603050405020304" pitchFamily="18" charset="0"/>
                <a:cs typeface="Times New Roman" panose="02020603050405020304" pitchFamily="18" charset="0"/>
              </a:rPr>
              <a:t>Narkotikų, tabako ir alkoholio kontrolės departamentas rekomenduoja:</a:t>
            </a:r>
            <a:r>
              <a:rPr lang="lt-LT" dirty="0">
                <a:latin typeface="Times New Roman" panose="02020603050405020304" pitchFamily="18" charset="0"/>
                <a:cs typeface="Times New Roman" panose="02020603050405020304" pitchFamily="18" charset="0"/>
              </a:rPr>
              <a:t/>
            </a:r>
            <a:br>
              <a:rPr lang="lt-LT" dirty="0">
                <a:latin typeface="Times New Roman" panose="02020603050405020304" pitchFamily="18" charset="0"/>
                <a:cs typeface="Times New Roman" panose="02020603050405020304" pitchFamily="18" charset="0"/>
              </a:rPr>
            </a:br>
            <a:endParaRPr lang="lt-LT"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1371600" y="1952979"/>
            <a:ext cx="9601200" cy="4492978"/>
          </a:xfrm>
        </p:spPr>
        <p:txBody>
          <a:bodyPr/>
          <a:lstStyle/>
          <a:p>
            <a:pPr algn="just"/>
            <a:r>
              <a:rPr lang="lt-LT" dirty="0">
                <a:latin typeface="Times New Roman" panose="02020603050405020304" pitchFamily="18" charset="0"/>
                <a:cs typeface="Times New Roman" panose="02020603050405020304" pitchFamily="18" charset="0"/>
              </a:rPr>
              <a:t>Įtraukti į bendrojo ugdymo mokyklų sudaromas dvišales Sutartis įsipareigojimus nevartoti ir/ar neplatinti psichoaktyviųjų </a:t>
            </a:r>
            <a:r>
              <a:rPr lang="lt-LT" dirty="0" smtClean="0">
                <a:latin typeface="Times New Roman" panose="02020603050405020304" pitchFamily="18" charset="0"/>
                <a:cs typeface="Times New Roman" panose="02020603050405020304" pitchFamily="18" charset="0"/>
              </a:rPr>
              <a:t>medžiagų. </a:t>
            </a:r>
            <a:r>
              <a:rPr lang="lt-LT" dirty="0">
                <a:latin typeface="Times New Roman" panose="02020603050405020304" pitchFamily="18" charset="0"/>
                <a:cs typeface="Times New Roman" panose="02020603050405020304" pitchFamily="18" charset="0"/>
              </a:rPr>
              <a:t>Įspėjamaisiais ženklais informuoti mokyklos bendruomenę apie galiojančius draudimus mokyklos teritorijoje turėti ir/ar vartoti psichoaktyviąsias medžiagas</a:t>
            </a:r>
          </a:p>
          <a:p>
            <a:pPr algn="just"/>
            <a:r>
              <a:rPr lang="lt-LT" dirty="0" smtClean="0">
                <a:latin typeface="Times New Roman" panose="02020603050405020304" pitchFamily="18" charset="0"/>
                <a:cs typeface="Times New Roman" panose="02020603050405020304" pitchFamily="18" charset="0"/>
              </a:rPr>
              <a:t>Bendrojo </a:t>
            </a:r>
            <a:r>
              <a:rPr lang="lt-LT" dirty="0">
                <a:latin typeface="Times New Roman" panose="02020603050405020304" pitchFamily="18" charset="0"/>
                <a:cs typeface="Times New Roman" panose="02020603050405020304" pitchFamily="18" charset="0"/>
              </a:rPr>
              <a:t>ugdymo mokyklose tolygiai skirti dėmesį tiek psichoaktyviųjų medžiagų kontrolės, tiek psichoaktyviųjų medžiagų vartojimo prevencijos priemonių įgyvendinimui.</a:t>
            </a:r>
          </a:p>
          <a:p>
            <a:pPr algn="just"/>
            <a:r>
              <a:rPr lang="lt-LT" dirty="0" smtClean="0">
                <a:latin typeface="Times New Roman" panose="02020603050405020304" pitchFamily="18" charset="0"/>
                <a:cs typeface="Times New Roman" panose="02020603050405020304" pitchFamily="18" charset="0"/>
              </a:rPr>
              <a:t>Įgyvendinant </a:t>
            </a:r>
            <a:r>
              <a:rPr lang="lt-LT" dirty="0">
                <a:latin typeface="Times New Roman" panose="02020603050405020304" pitchFamily="18" charset="0"/>
                <a:cs typeface="Times New Roman" panose="02020603050405020304" pitchFamily="18" charset="0"/>
              </a:rPr>
              <a:t>psichoaktyviųjų medžiagų vartojimo prevenciją bendrojo ugdymo mokyklose į prevencinę veiklą įtraukti ne tik moksleivius, bet ir jų tėvus</a:t>
            </a:r>
          </a:p>
          <a:p>
            <a:endParaRPr lang="lt-LT" dirty="0"/>
          </a:p>
        </p:txBody>
      </p:sp>
    </p:spTree>
    <p:extLst>
      <p:ext uri="{BB962C8B-B14F-4D97-AF65-F5344CB8AC3E}">
        <p14:creationId xmlns:p14="http://schemas.microsoft.com/office/powerpoint/2010/main" val="1366588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dirty="0"/>
          </a:p>
        </p:txBody>
      </p:sp>
      <p:sp>
        <p:nvSpPr>
          <p:cNvPr id="3" name="Turinio vietos rezervavimo ženklas 2"/>
          <p:cNvSpPr>
            <a:spLocks noGrp="1"/>
          </p:cNvSpPr>
          <p:nvPr>
            <p:ph idx="1"/>
          </p:nvPr>
        </p:nvSpPr>
        <p:spPr/>
        <p:txBody>
          <a:bodyPr>
            <a:normAutofit/>
          </a:bodyPr>
          <a:lstStyle/>
          <a:p>
            <a:pPr marL="0" indent="0" algn="ctr">
              <a:buNone/>
            </a:pPr>
            <a:r>
              <a:rPr lang="lt-LT" sz="4800" dirty="0" smtClean="0"/>
              <a:t>AČIŪ UŽ DĖMESĮ </a:t>
            </a:r>
            <a:r>
              <a:rPr lang="lt-LT" sz="4800" dirty="0" smtClean="0">
                <a:latin typeface="Times New Roman" panose="02020603050405020304" pitchFamily="18" charset="0"/>
                <a:cs typeface="Times New Roman" panose="02020603050405020304" pitchFamily="18" charset="0"/>
              </a:rPr>
              <a:t>!</a:t>
            </a:r>
            <a:endParaRPr lang="lt-LT" sz="4800" dirty="0"/>
          </a:p>
        </p:txBody>
      </p:sp>
    </p:spTree>
    <p:extLst>
      <p:ext uri="{BB962C8B-B14F-4D97-AF65-F5344CB8AC3E}">
        <p14:creationId xmlns:p14="http://schemas.microsoft.com/office/powerpoint/2010/main" val="2560034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Popierius">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TM10001105[[fn=Apkarpymas]]</Template>
  <TotalTime>69</TotalTime>
  <Words>326</Words>
  <Application>Microsoft Office PowerPoint</Application>
  <PresentationFormat>Plačiaekranė</PresentationFormat>
  <Paragraphs>36</Paragraphs>
  <Slides>7</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7</vt:i4>
      </vt:variant>
    </vt:vector>
  </HeadingPairs>
  <TitlesOfParts>
    <vt:vector size="10" baseType="lpstr">
      <vt:lpstr>Franklin Gothic Book</vt:lpstr>
      <vt:lpstr>Times New Roman</vt:lpstr>
      <vt:lpstr>Crop</vt:lpstr>
      <vt:lpstr>Narkotinių medžiagų aptikimas aplinkos paviršiuose</vt:lpstr>
      <vt:lpstr>Narkotinių medžiagų pėdsakų aptikimas aplinkos paviršiuose. Bendra informacija</vt:lpstr>
      <vt:lpstr>Narkotinių medžiagų pėdsakų aptikimas aplinkos paviršiuose</vt:lpstr>
      <vt:lpstr>REZULTATAI</vt:lpstr>
      <vt:lpstr>Rekomenduojami veiksmai po aplinkos testavimo   </vt:lpstr>
      <vt:lpstr>Narkotikų, tabako ir alkoholio kontrolės departamentas rekomenduoja: </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HP450</dc:creator>
  <cp:lastModifiedBy>atene dzezulskyte</cp:lastModifiedBy>
  <cp:revision>10</cp:revision>
  <cp:lastPrinted>2017-11-28T07:38:38Z</cp:lastPrinted>
  <dcterms:created xsi:type="dcterms:W3CDTF">2017-11-27T08:10:15Z</dcterms:created>
  <dcterms:modified xsi:type="dcterms:W3CDTF">2018-03-27T06:56:39Z</dcterms:modified>
</cp:coreProperties>
</file>