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77" r:id="rId4"/>
    <p:sldId id="259" r:id="rId5"/>
    <p:sldId id="260" r:id="rId6"/>
    <p:sldId id="261" r:id="rId7"/>
    <p:sldId id="262" r:id="rId8"/>
    <p:sldId id="268" r:id="rId9"/>
    <p:sldId id="285" r:id="rId10"/>
    <p:sldId id="263" r:id="rId11"/>
    <p:sldId id="264" r:id="rId12"/>
    <p:sldId id="284" r:id="rId13"/>
    <p:sldId id="283" r:id="rId14"/>
    <p:sldId id="281" r:id="rId15"/>
    <p:sldId id="276" r:id="rId16"/>
    <p:sldId id="280" r:id="rId17"/>
    <p:sldId id="282" r:id="rId18"/>
    <p:sldId id="279" r:id="rId19"/>
    <p:sldId id="278" r:id="rId20"/>
    <p:sldId id="267" r:id="rId21"/>
    <p:sldId id="26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lt-LT"/>
              <a:t>Spustelėję redag. ruoš. pavad. stilių</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Spustelėję redag. ruoš. paantrš. stilių</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us pavadinimas ir tekstas">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lt-LT"/>
              <a:t>Spustelėję redag. ruoš. pavad. stilių</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lt-LT"/>
              <a:t>Spustelėję redag. ruoš. pavad. stilių</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kcijos antrašt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lt-LT"/>
              <a:t>Spustelėję redag. ruoš. pavad. stilių</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Spustelėję redag. ruoš. teksto stilių</a:t>
            </a:r>
          </a:p>
        </p:txBody>
      </p:sp>
      <p:sp>
        <p:nvSpPr>
          <p:cNvPr id="4" name="Date Placeholder 3"/>
          <p:cNvSpPr>
            <a:spLocks noGrp="1"/>
          </p:cNvSpPr>
          <p:nvPr>
            <p:ph type="dt" sz="half" idx="10"/>
          </p:nvPr>
        </p:nvSpPr>
        <p:spPr/>
        <p:txBody>
          <a:bodyPr/>
          <a:lstStyle/>
          <a:p>
            <a:fld id="{7B8AEBBE-F8B2-42CF-9895-E86A608384EB}" type="datetime1">
              <a:rPr lang="en-US" smtClean="0"/>
              <a:pPr/>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a:t>Spustelėję redag. ruoš. pavad. stilių</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3/27/2018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3/27/2018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uščia">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3/27/2018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urinys ir antraštė">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lt-LT"/>
              <a:t>Spustelėję redag. ruoš. pavad. stilių</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aveikslėlis ir antraštė">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lt-LT"/>
              <a:t>Spustelėję redag. ruoš. pavad. stilių</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5" name="Date Placeholder 4"/>
          <p:cNvSpPr>
            <a:spLocks noGrp="1"/>
          </p:cNvSpPr>
          <p:nvPr>
            <p:ph type="dt" sz="half" idx="10"/>
          </p:nvPr>
        </p:nvSpPr>
        <p:spPr/>
        <p:txBody>
          <a:bodyPr/>
          <a:lstStyle/>
          <a:p>
            <a:fld id="{88856D55-EFBE-4F9B-8A5F-09D42CA22A9B}" type="datetime1">
              <a:rPr lang="en-US" smtClean="0"/>
              <a:pPr/>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a:t>Spustelėkite piktogr. norėdami įtraukti pav.</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lt-LT"/>
              <a:t>Spustelėję redag. ruoš. pavad. stilių</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3/27/2018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lzinios.lt/lzinios/Sveikata/kibernetinis-amzius-pagimde-nauju-psichoziu/16667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755576" y="1412776"/>
            <a:ext cx="7772400" cy="2232248"/>
          </a:xfrm>
        </p:spPr>
        <p:txBody>
          <a:bodyPr>
            <a:noAutofit/>
          </a:bodyPr>
          <a:lstStyle/>
          <a:p>
            <a:r>
              <a:rPr lang="lt-LT" sz="6600" dirty="0"/>
              <a:t>Kibernetinė priklausomybė</a:t>
            </a:r>
          </a:p>
        </p:txBody>
      </p:sp>
      <p:sp>
        <p:nvSpPr>
          <p:cNvPr id="3" name="Antrinis pavadinimas 2"/>
          <p:cNvSpPr>
            <a:spLocks noGrp="1"/>
          </p:cNvSpPr>
          <p:nvPr>
            <p:ph type="subTitle" idx="1"/>
          </p:nvPr>
        </p:nvSpPr>
        <p:spPr>
          <a:xfrm>
            <a:off x="3779912" y="4365104"/>
            <a:ext cx="4392488" cy="1152128"/>
          </a:xfrm>
        </p:spPr>
        <p:txBody>
          <a:bodyPr>
            <a:normAutofit/>
          </a:bodyPr>
          <a:lstStyle/>
          <a:p>
            <a:pPr algn="r"/>
            <a:r>
              <a:rPr lang="lt-LT" dirty="0"/>
              <a:t>Senosios Varėnos </a:t>
            </a:r>
          </a:p>
          <a:p>
            <a:pPr algn="r"/>
            <a:r>
              <a:rPr lang="lt-LT" dirty="0"/>
              <a:t>A. Ryliškio pagrindinė mokykla</a:t>
            </a:r>
          </a:p>
          <a:p>
            <a:pPr algn="r"/>
            <a:r>
              <a:rPr lang="lt-LT" dirty="0"/>
              <a:t> 10 kl. mok. Aistė Trakimavičiūtė</a:t>
            </a:r>
          </a:p>
        </p:txBody>
      </p:sp>
    </p:spTree>
    <p:extLst>
      <p:ext uri="{BB962C8B-B14F-4D97-AF65-F5344CB8AC3E}">
        <p14:creationId xmlns:p14="http://schemas.microsoft.com/office/powerpoint/2010/main" val="3816135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a:xfrm>
            <a:off x="827584" y="2780928"/>
            <a:ext cx="7596832" cy="2520280"/>
          </a:xfrm>
        </p:spPr>
        <p:txBody>
          <a:bodyPr/>
          <a:lstStyle/>
          <a:p>
            <a:pPr marL="0" indent="0">
              <a:buNone/>
            </a:pPr>
            <a:r>
              <a:rPr lang="lt-LT" dirty="0"/>
              <a:t>Žmogus pats turi pripažinti savo priklausomybę ir turėti motyvacijos ieškoti pagalbos. Sprendžiant priklausomybių problemas labai svarbu, kad asmuo pats pripažintų, jog jis turi tokią problemą. Prieš atsisakydamas lošti žmogus turi būti sąmoningai nusprendęs keisti savo mąstymą ir elgesį.</a:t>
            </a:r>
          </a:p>
        </p:txBody>
      </p:sp>
      <p:sp>
        <p:nvSpPr>
          <p:cNvPr id="3" name="Antraštė 2"/>
          <p:cNvSpPr>
            <a:spLocks noGrp="1"/>
          </p:cNvSpPr>
          <p:nvPr>
            <p:ph type="title"/>
          </p:nvPr>
        </p:nvSpPr>
        <p:spPr/>
        <p:txBody>
          <a:bodyPr/>
          <a:lstStyle/>
          <a:p>
            <a:r>
              <a:rPr lang="lt-LT" dirty="0"/>
              <a:t>Pirmas žingsnis į gydymą </a:t>
            </a:r>
          </a:p>
        </p:txBody>
      </p:sp>
    </p:spTree>
    <p:extLst>
      <p:ext uri="{BB962C8B-B14F-4D97-AF65-F5344CB8AC3E}">
        <p14:creationId xmlns:p14="http://schemas.microsoft.com/office/powerpoint/2010/main" val="4159077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ntraštė 2"/>
          <p:cNvSpPr>
            <a:spLocks noGrp="1"/>
          </p:cNvSpPr>
          <p:nvPr>
            <p:ph type="title"/>
          </p:nvPr>
        </p:nvSpPr>
        <p:spPr>
          <a:xfrm>
            <a:off x="683568" y="1988840"/>
            <a:ext cx="7772400" cy="1524000"/>
          </a:xfrm>
        </p:spPr>
        <p:txBody>
          <a:bodyPr>
            <a:normAutofit/>
          </a:bodyPr>
          <a:lstStyle/>
          <a:p>
            <a:r>
              <a:rPr lang="lt-LT" dirty="0"/>
              <a:t>Pasekmės susijusios su išmaniaisiais įrenginiais</a:t>
            </a:r>
          </a:p>
        </p:txBody>
      </p:sp>
    </p:spTree>
    <p:extLst>
      <p:ext uri="{BB962C8B-B14F-4D97-AF65-F5344CB8AC3E}">
        <p14:creationId xmlns:p14="http://schemas.microsoft.com/office/powerpoint/2010/main" val="2565898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b="1" i="1" dirty="0" err="1"/>
              <a:t>Fantominio</a:t>
            </a:r>
            <a:r>
              <a:rPr lang="lt-LT" b="1" i="1" dirty="0"/>
              <a:t> skambučio sindromas </a:t>
            </a:r>
            <a:endParaRPr lang="lt-LT" dirty="0"/>
          </a:p>
        </p:txBody>
      </p:sp>
      <p:sp>
        <p:nvSpPr>
          <p:cNvPr id="3" name="Turinio vietos rezervavimo ženklas 2">
            <a:extLst>
              <a:ext uri="{FF2B5EF4-FFF2-40B4-BE49-F238E27FC236}">
                <a16:creationId xmlns:a16="http://schemas.microsoft.com/office/drawing/2014/main" xmlns="" id="{87EFF05A-399F-472C-B683-F087B9DEC99A}"/>
              </a:ext>
            </a:extLst>
          </p:cNvPr>
          <p:cNvSpPr>
            <a:spLocks noGrp="1"/>
          </p:cNvSpPr>
          <p:nvPr>
            <p:ph sz="quarter" idx="13"/>
          </p:nvPr>
        </p:nvSpPr>
        <p:spPr>
          <a:xfrm>
            <a:off x="395536" y="2348880"/>
            <a:ext cx="4103311" cy="4392488"/>
          </a:xfrm>
        </p:spPr>
        <p:txBody>
          <a:bodyPr>
            <a:normAutofit fontScale="92500" lnSpcReduction="10000"/>
          </a:bodyPr>
          <a:lstStyle/>
          <a:p>
            <a:pPr marL="0" indent="0">
              <a:buNone/>
            </a:pPr>
            <a:r>
              <a:rPr lang="lt-LT" sz="2600" dirty="0"/>
              <a:t>- šiuo atveju žmogus jaučia garsines haliucinacijas, jam atrodo, kad kišenėje skamba ar vibruoja telefonas, nors iš tiesų nieko nevyksta. Sutrikimas susijęs su mobiliojo telefono naudojimu. Bet kokį stuksenimą ar lengvą virpėjimą žmogus pradeda sieti su skambučiu. Šis gan paplitęs sindromas pasireiškia streso įtakoje.</a:t>
            </a:r>
          </a:p>
          <a:p>
            <a:endParaRPr lang="lt-LT" dirty="0"/>
          </a:p>
        </p:txBody>
      </p:sp>
      <p:pic>
        <p:nvPicPr>
          <p:cNvPr id="6" name="Turinio vietos rezervavimo ženklas 5">
            <a:extLst>
              <a:ext uri="{FF2B5EF4-FFF2-40B4-BE49-F238E27FC236}">
                <a16:creationId xmlns:a16="http://schemas.microsoft.com/office/drawing/2014/main" xmlns="" id="{6099BFDA-CA6A-480B-87F0-BD0C31F57FED}"/>
              </a:ext>
            </a:extLst>
          </p:cNvPr>
          <p:cNvPicPr>
            <a:picLocks noGrp="1" noChangeAspect="1"/>
          </p:cNvPicPr>
          <p:nvPr>
            <p:ph sz="quarter" idx="14"/>
          </p:nvPr>
        </p:nvPicPr>
        <p:blipFill>
          <a:blip r:embed="rId2" cstate="print">
            <a:extLst>
              <a:ext uri="{28A0092B-C50C-407E-A947-70E740481C1C}">
                <a14:useLocalDpi xmlns:a14="http://schemas.microsoft.com/office/drawing/2010/main" val="0"/>
              </a:ext>
            </a:extLst>
          </a:blip>
          <a:stretch>
            <a:fillRect/>
          </a:stretch>
        </p:blipFill>
        <p:spPr>
          <a:xfrm>
            <a:off x="4788024" y="3356992"/>
            <a:ext cx="3822700" cy="2146681"/>
          </a:xfrm>
        </p:spPr>
      </p:pic>
    </p:spTree>
    <p:extLst>
      <p:ext uri="{BB962C8B-B14F-4D97-AF65-F5344CB8AC3E}">
        <p14:creationId xmlns:p14="http://schemas.microsoft.com/office/powerpoint/2010/main" val="3279559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xmlns="" id="{35C3A20B-88DD-4F75-AE60-84FDDF5D899E}"/>
              </a:ext>
            </a:extLst>
          </p:cNvPr>
          <p:cNvSpPr>
            <a:spLocks noGrp="1"/>
          </p:cNvSpPr>
          <p:nvPr>
            <p:ph idx="1"/>
          </p:nvPr>
        </p:nvSpPr>
        <p:spPr>
          <a:xfrm>
            <a:off x="323528" y="2780928"/>
            <a:ext cx="4608512" cy="3744416"/>
          </a:xfrm>
        </p:spPr>
        <p:txBody>
          <a:bodyPr>
            <a:normAutofit/>
          </a:bodyPr>
          <a:lstStyle/>
          <a:p>
            <a:pPr marL="0" indent="0">
              <a:buNone/>
            </a:pPr>
            <a:r>
              <a:rPr lang="lt-LT" dirty="0"/>
              <a:t>- šis terminas – tai posakio „</a:t>
            </a:r>
            <a:r>
              <a:rPr lang="lt-LT" dirty="0" err="1"/>
              <a:t>no</a:t>
            </a:r>
            <a:r>
              <a:rPr lang="lt-LT" dirty="0"/>
              <a:t> mobile </a:t>
            </a:r>
            <a:r>
              <a:rPr lang="lt-LT" dirty="0" err="1"/>
              <a:t>fobia</a:t>
            </a:r>
            <a:r>
              <a:rPr lang="lt-LT" dirty="0"/>
              <a:t>" santrumpa. Kitaip tariant, tai baimė likti be mobiliojo telefono. Pasaulyje vis mažėja žmonių, kurie nesijaudina likę be šio įrenginio. Dėl negalėjimo paskambinti mobiliuoju telefonu jiems atsiranda lengvas nerimas, o kai kas net puola į paniką.</a:t>
            </a:r>
          </a:p>
          <a:p>
            <a:endParaRPr lang="lt-LT" dirty="0"/>
          </a:p>
        </p:txBody>
      </p:sp>
      <p:sp>
        <p:nvSpPr>
          <p:cNvPr id="2" name="Antraštė 1"/>
          <p:cNvSpPr>
            <a:spLocks noGrp="1"/>
          </p:cNvSpPr>
          <p:nvPr>
            <p:ph type="title"/>
          </p:nvPr>
        </p:nvSpPr>
        <p:spPr/>
        <p:txBody>
          <a:bodyPr/>
          <a:lstStyle/>
          <a:p>
            <a:r>
              <a:rPr lang="lt-LT" b="1" i="1" dirty="0" err="1"/>
              <a:t>Nomofobija</a:t>
            </a:r>
            <a:endParaRPr lang="lt-LT" dirty="0"/>
          </a:p>
        </p:txBody>
      </p:sp>
      <p:pic>
        <p:nvPicPr>
          <p:cNvPr id="8" name="Turinio vietos rezervavimo ženklas 7">
            <a:extLst>
              <a:ext uri="{FF2B5EF4-FFF2-40B4-BE49-F238E27FC236}">
                <a16:creationId xmlns:a16="http://schemas.microsoft.com/office/drawing/2014/main" xmlns="" id="{6B3B21BE-A6A2-4F47-8E9C-DED780DAD2BB}"/>
              </a:ext>
            </a:extLst>
          </p:cNvPr>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4932040" y="2996952"/>
            <a:ext cx="3916362" cy="2922587"/>
          </a:xfrm>
          <a:prstGeom prst="rect">
            <a:avLst/>
          </a:prstGeom>
        </p:spPr>
      </p:pic>
    </p:spTree>
    <p:extLst>
      <p:ext uri="{BB962C8B-B14F-4D97-AF65-F5344CB8AC3E}">
        <p14:creationId xmlns:p14="http://schemas.microsoft.com/office/powerpoint/2010/main" val="4145006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xmlns="" id="{6D5CC6D5-F70B-45C9-A6C8-9113193243B2}"/>
              </a:ext>
            </a:extLst>
          </p:cNvPr>
          <p:cNvSpPr>
            <a:spLocks noGrp="1"/>
          </p:cNvSpPr>
          <p:nvPr>
            <p:ph idx="1"/>
          </p:nvPr>
        </p:nvSpPr>
        <p:spPr>
          <a:xfrm>
            <a:off x="539553" y="2636912"/>
            <a:ext cx="4392488" cy="3450696"/>
          </a:xfrm>
        </p:spPr>
        <p:txBody>
          <a:bodyPr>
            <a:normAutofit lnSpcReduction="10000"/>
          </a:bodyPr>
          <a:lstStyle/>
          <a:p>
            <a:pPr marL="0" indent="0">
              <a:buNone/>
            </a:pPr>
            <a:r>
              <a:rPr lang="lt-LT" dirty="0"/>
              <a:t>- jos esmė: dėl tam tikrų elektroninių įrenginių poveikio žmogui atsiranda galvos svaigimas, dezorientacija ir pykinimas. Terminas buvo sugalvotas dar 1990-aisiais, kai atsirado pirmieji virtualią realybę kuriantys įrenginiai. Kitas šio negalavimo pavadinimas – „skaitmeninė jūros liga“.</a:t>
            </a:r>
          </a:p>
          <a:p>
            <a:endParaRPr lang="lt-LT" b="1" i="1" dirty="0"/>
          </a:p>
        </p:txBody>
      </p:sp>
      <p:sp>
        <p:nvSpPr>
          <p:cNvPr id="2" name="Antraštė 1"/>
          <p:cNvSpPr>
            <a:spLocks noGrp="1"/>
          </p:cNvSpPr>
          <p:nvPr>
            <p:ph type="title"/>
          </p:nvPr>
        </p:nvSpPr>
        <p:spPr/>
        <p:txBody>
          <a:bodyPr/>
          <a:lstStyle/>
          <a:p>
            <a:r>
              <a:rPr lang="lt-LT" b="1" i="1" dirty="0" err="1"/>
              <a:t>Kiberliga</a:t>
            </a:r>
            <a:endParaRPr lang="lt-LT" dirty="0"/>
          </a:p>
        </p:txBody>
      </p:sp>
      <p:pic>
        <p:nvPicPr>
          <p:cNvPr id="6" name="Turinio vietos rezervavimo ženklas 5">
            <a:extLst>
              <a:ext uri="{FF2B5EF4-FFF2-40B4-BE49-F238E27FC236}">
                <a16:creationId xmlns:a16="http://schemas.microsoft.com/office/drawing/2014/main" xmlns="" id="{1895F831-4869-43ED-A44C-DD4ED1DB13E5}"/>
              </a:ext>
            </a:extLst>
          </p:cNvPr>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5076056" y="2852936"/>
            <a:ext cx="3598862" cy="3078162"/>
          </a:xfrm>
        </p:spPr>
      </p:pic>
    </p:spTree>
    <p:extLst>
      <p:ext uri="{BB962C8B-B14F-4D97-AF65-F5344CB8AC3E}">
        <p14:creationId xmlns:p14="http://schemas.microsoft.com/office/powerpoint/2010/main" val="1836588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avadinimas 1">
            <a:extLst>
              <a:ext uri="{FF2B5EF4-FFF2-40B4-BE49-F238E27FC236}">
                <a16:creationId xmlns:a16="http://schemas.microsoft.com/office/drawing/2014/main" xmlns="" id="{6EABBDD6-FA21-4892-BD71-0CAD2768F945}"/>
              </a:ext>
            </a:extLst>
          </p:cNvPr>
          <p:cNvSpPr>
            <a:spLocks noGrp="1"/>
          </p:cNvSpPr>
          <p:nvPr>
            <p:ph idx="1"/>
          </p:nvPr>
        </p:nvSpPr>
        <p:spPr>
          <a:xfrm>
            <a:off x="323528" y="2492896"/>
            <a:ext cx="4248472" cy="4248472"/>
          </a:xfrm>
        </p:spPr>
        <p:txBody>
          <a:bodyPr>
            <a:noAutofit/>
          </a:bodyPr>
          <a:lstStyle/>
          <a:p>
            <a:pPr marL="0" indent="0">
              <a:buNone/>
            </a:pPr>
            <a:r>
              <a:rPr lang="lt-LT" sz="1800" dirty="0"/>
              <a:t>-žmonės puola į depresiją dėl pernelyg aktyvaus bendravimo socialiniame tinkle arba, priešingai, dėl jo nebuvimo. Įrodyta: kuo daugiau laiko jauni žmonės praleisdavo </a:t>
            </a:r>
            <a:r>
              <a:rPr lang="lt-LT" sz="1800" dirty="0" err="1"/>
              <a:t>Facebooke</a:t>
            </a:r>
            <a:r>
              <a:rPr lang="lt-LT" sz="1800" dirty="0"/>
              <a:t>, tuo prastesnė būdavo jų nuotaika ir gyvenimo vertinimas. Reikalas tas, kad žmonės, kaip taisyklė, įkelia tik tas fotografijas ir naujienas apie save, kurios juos parodo teigiamai. Taip susidaro įspūdis, kad draugų ir pažįstamų gyvenimas geresnis, ryškesnis ir įdomesnis, jų nuotraukos gražesnės, figūra dailesnė, laikrodis brangesnis.</a:t>
            </a:r>
          </a:p>
        </p:txBody>
      </p:sp>
      <p:sp>
        <p:nvSpPr>
          <p:cNvPr id="2" name="Antraštė 1"/>
          <p:cNvSpPr>
            <a:spLocks noGrp="1"/>
          </p:cNvSpPr>
          <p:nvPr>
            <p:ph type="title"/>
          </p:nvPr>
        </p:nvSpPr>
        <p:spPr/>
        <p:txBody>
          <a:bodyPr/>
          <a:lstStyle/>
          <a:p>
            <a:r>
              <a:rPr lang="lt-LT" b="1" i="1" dirty="0" err="1"/>
              <a:t>Facebooko</a:t>
            </a:r>
            <a:r>
              <a:rPr lang="lt-LT" b="1" i="1" dirty="0"/>
              <a:t> depresija</a:t>
            </a:r>
            <a:endParaRPr lang="lt-LT" dirty="0"/>
          </a:p>
        </p:txBody>
      </p:sp>
      <p:pic>
        <p:nvPicPr>
          <p:cNvPr id="10" name="Turinio vietos rezervavimo ženklas 9">
            <a:extLst>
              <a:ext uri="{FF2B5EF4-FFF2-40B4-BE49-F238E27FC236}">
                <a16:creationId xmlns:a16="http://schemas.microsoft.com/office/drawing/2014/main" xmlns="" id="{B2C4926F-E04E-47C2-928A-D80F9216E799}"/>
              </a:ext>
            </a:extLst>
          </p:cNvPr>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4788024" y="2780928"/>
            <a:ext cx="4091880" cy="3617785"/>
          </a:xfrm>
        </p:spPr>
      </p:pic>
    </p:spTree>
    <p:extLst>
      <p:ext uri="{BB962C8B-B14F-4D97-AF65-F5344CB8AC3E}">
        <p14:creationId xmlns:p14="http://schemas.microsoft.com/office/powerpoint/2010/main" val="1340953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xmlns="" id="{B7D7F847-952F-4220-BCB5-8F0CE5BF5617}"/>
              </a:ext>
            </a:extLst>
          </p:cNvPr>
          <p:cNvSpPr>
            <a:spLocks noGrp="1"/>
          </p:cNvSpPr>
          <p:nvPr>
            <p:ph idx="1"/>
          </p:nvPr>
        </p:nvSpPr>
        <p:spPr>
          <a:xfrm>
            <a:off x="395536" y="2708920"/>
            <a:ext cx="4131981" cy="3600400"/>
          </a:xfrm>
        </p:spPr>
        <p:txBody>
          <a:bodyPr>
            <a:normAutofit fontScale="25000" lnSpcReduction="20000"/>
          </a:bodyPr>
          <a:lstStyle/>
          <a:p>
            <a:pPr marL="0" indent="0">
              <a:buNone/>
            </a:pPr>
            <a:r>
              <a:rPr lang="lt-LT" sz="9600" b="1" i="1" dirty="0"/>
              <a:t>- </a:t>
            </a:r>
            <a:r>
              <a:rPr lang="lt-LT" sz="9600" dirty="0"/>
              <a:t>tai skausmingas nuolatinis noras gauti priėjimą prie tinklo, neigiamai veikiantis kitas gyvenimo sritis, dažnai visiškai jas išstumdamas. Pavyzdžiui, žmogus apleidžia asmeninį gyvenimą ar darbą. Diskutuojama, ar priklausomybę nuo interneto galima priskirti narkomanijai ir ar apskritai tai yra priklausomybė.</a:t>
            </a:r>
          </a:p>
          <a:p>
            <a:endParaRPr lang="lt-LT" dirty="0"/>
          </a:p>
        </p:txBody>
      </p:sp>
      <p:sp>
        <p:nvSpPr>
          <p:cNvPr id="2" name="Antraštė 1"/>
          <p:cNvSpPr>
            <a:spLocks noGrp="1"/>
          </p:cNvSpPr>
          <p:nvPr>
            <p:ph type="title"/>
          </p:nvPr>
        </p:nvSpPr>
        <p:spPr/>
        <p:txBody>
          <a:bodyPr/>
          <a:lstStyle/>
          <a:p>
            <a:r>
              <a:rPr lang="lt-LT" b="1" i="1" dirty="0"/>
              <a:t>Priklausomybė nuo interneto </a:t>
            </a:r>
            <a:endParaRPr lang="lt-LT" dirty="0"/>
          </a:p>
        </p:txBody>
      </p:sp>
      <p:pic>
        <p:nvPicPr>
          <p:cNvPr id="6" name="Turinio vietos rezervavimo ženklas 5">
            <a:extLst>
              <a:ext uri="{FF2B5EF4-FFF2-40B4-BE49-F238E27FC236}">
                <a16:creationId xmlns:a16="http://schemas.microsoft.com/office/drawing/2014/main" xmlns="" id="{4A746ACA-1D72-434B-A7B8-3A4A94F84F4E}"/>
              </a:ext>
            </a:extLst>
          </p:cNvPr>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4716016" y="3284984"/>
            <a:ext cx="4186237" cy="2609850"/>
          </a:xfrm>
        </p:spPr>
      </p:pic>
    </p:spTree>
    <p:extLst>
      <p:ext uri="{BB962C8B-B14F-4D97-AF65-F5344CB8AC3E}">
        <p14:creationId xmlns:p14="http://schemas.microsoft.com/office/powerpoint/2010/main" val="1077160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urinio vietos rezervavimo ženklas 4">
            <a:extLst>
              <a:ext uri="{FF2B5EF4-FFF2-40B4-BE49-F238E27FC236}">
                <a16:creationId xmlns:a16="http://schemas.microsoft.com/office/drawing/2014/main" xmlns="" id="{49643191-0C4B-45C7-BDFF-6E1F35CF55BE}"/>
              </a:ext>
            </a:extLst>
          </p:cNvPr>
          <p:cNvSpPr txBox="1">
            <a:spLocks noGrp="1"/>
          </p:cNvSpPr>
          <p:nvPr>
            <p:ph idx="1"/>
          </p:nvPr>
        </p:nvSpPr>
        <p:spPr>
          <a:xfrm>
            <a:off x="251520" y="2636912"/>
            <a:ext cx="4275997" cy="3416320"/>
          </a:xfrm>
          <a:prstGeom prst="rect">
            <a:avLst/>
          </a:prstGeom>
          <a:noFill/>
        </p:spPr>
        <p:txBody>
          <a:bodyPr wrap="square" rtlCol="0">
            <a:spAutoFit/>
          </a:bodyPr>
          <a:lstStyle/>
          <a:p>
            <a:pPr marL="0" indent="0">
              <a:buNone/>
            </a:pPr>
            <a:r>
              <a:rPr lang="lt-LT" dirty="0"/>
              <a:t>- tai geriau žinomas ir labiau griaunantis sutrikimas. Neretai pasitaiko atvejų, kai žaidimai taip įtraukia žmogų į virtualų pasaulį, jog jis praranda darbą, šeimą, o kartais ir gyvenimą. Šis sutrikimas gali sukelti sunkias depresijas, fizinį išsekimą ir net išprovokuoti savižudybę.</a:t>
            </a:r>
          </a:p>
        </p:txBody>
      </p:sp>
      <p:sp>
        <p:nvSpPr>
          <p:cNvPr id="2" name="Antraštė 1"/>
          <p:cNvSpPr>
            <a:spLocks noGrp="1"/>
          </p:cNvSpPr>
          <p:nvPr>
            <p:ph type="title"/>
          </p:nvPr>
        </p:nvSpPr>
        <p:spPr/>
        <p:txBody>
          <a:bodyPr>
            <a:normAutofit fontScale="90000"/>
          </a:bodyPr>
          <a:lstStyle/>
          <a:p>
            <a:r>
              <a:rPr lang="lt-LT" b="1" i="1" dirty="0"/>
              <a:t>Priklausomybė nuo kompiuterinių žaidimų </a:t>
            </a:r>
            <a:endParaRPr lang="lt-LT" dirty="0"/>
          </a:p>
        </p:txBody>
      </p:sp>
      <p:pic>
        <p:nvPicPr>
          <p:cNvPr id="7" name="Turinio vietos rezervavimo ženklas 6">
            <a:extLst>
              <a:ext uri="{FF2B5EF4-FFF2-40B4-BE49-F238E27FC236}">
                <a16:creationId xmlns:a16="http://schemas.microsoft.com/office/drawing/2014/main" xmlns="" id="{BF7C27D4-D2CD-4D9D-898A-67694F2ECAB1}"/>
              </a:ext>
            </a:extLst>
          </p:cNvPr>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4788024" y="2780928"/>
            <a:ext cx="4170362" cy="3127375"/>
          </a:xfrm>
        </p:spPr>
      </p:pic>
    </p:spTree>
    <p:extLst>
      <p:ext uri="{BB962C8B-B14F-4D97-AF65-F5344CB8AC3E}">
        <p14:creationId xmlns:p14="http://schemas.microsoft.com/office/powerpoint/2010/main" val="1832575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xmlns="" id="{D4140094-3DEC-4AD4-8AB8-55932BC19B65}"/>
              </a:ext>
            </a:extLst>
          </p:cNvPr>
          <p:cNvSpPr>
            <a:spLocks noGrp="1"/>
          </p:cNvSpPr>
          <p:nvPr>
            <p:ph idx="1"/>
          </p:nvPr>
        </p:nvSpPr>
        <p:spPr>
          <a:xfrm>
            <a:off x="395536" y="2708920"/>
            <a:ext cx="4348005" cy="3450696"/>
          </a:xfrm>
        </p:spPr>
        <p:txBody>
          <a:bodyPr>
            <a:normAutofit/>
          </a:bodyPr>
          <a:lstStyle/>
          <a:p>
            <a:pPr marL="0" indent="0">
              <a:buNone/>
            </a:pPr>
            <a:r>
              <a:rPr lang="lt-LT" dirty="0"/>
              <a:t>-  šį sutrikimą turintis žmogus mano, kad serga ligomis, apie kurias skaitė internete. Todėl net sveikas žmogus gali įtikinti save turint rimtų problemų. O toks įsitikinimas gali neigiamai atsiliepti sveikatai ir tapti realios, nebe įsivaizduojamos ligos priežastimi.</a:t>
            </a:r>
          </a:p>
          <a:p>
            <a:endParaRPr lang="lt-LT" dirty="0"/>
          </a:p>
        </p:txBody>
      </p:sp>
      <p:sp>
        <p:nvSpPr>
          <p:cNvPr id="2" name="Antraštė 1"/>
          <p:cNvSpPr>
            <a:spLocks noGrp="1"/>
          </p:cNvSpPr>
          <p:nvPr>
            <p:ph type="title"/>
          </p:nvPr>
        </p:nvSpPr>
        <p:spPr/>
        <p:txBody>
          <a:bodyPr/>
          <a:lstStyle/>
          <a:p>
            <a:r>
              <a:rPr lang="lt-LT" b="1" i="1" dirty="0" err="1"/>
              <a:t>Kiberchondrija</a:t>
            </a:r>
            <a:endParaRPr lang="lt-LT" dirty="0"/>
          </a:p>
        </p:txBody>
      </p:sp>
      <p:pic>
        <p:nvPicPr>
          <p:cNvPr id="6" name="Turinio vietos rezervavimo ženklas 5">
            <a:extLst>
              <a:ext uri="{FF2B5EF4-FFF2-40B4-BE49-F238E27FC236}">
                <a16:creationId xmlns:a16="http://schemas.microsoft.com/office/drawing/2014/main" xmlns="" id="{E8AB2AC8-AB2F-4005-A76F-7E3BC3206CFD}"/>
              </a:ext>
            </a:extLst>
          </p:cNvPr>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5004048" y="3356992"/>
            <a:ext cx="3822700" cy="2389188"/>
          </a:xfrm>
        </p:spPr>
      </p:pic>
    </p:spTree>
    <p:extLst>
      <p:ext uri="{BB962C8B-B14F-4D97-AF65-F5344CB8AC3E}">
        <p14:creationId xmlns:p14="http://schemas.microsoft.com/office/powerpoint/2010/main" val="4229866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avadinimas 1">
            <a:extLst>
              <a:ext uri="{FF2B5EF4-FFF2-40B4-BE49-F238E27FC236}">
                <a16:creationId xmlns:a16="http://schemas.microsoft.com/office/drawing/2014/main" xmlns="" id="{E5C8EF39-1B2E-4E9A-BE71-38BE13385C07}"/>
              </a:ext>
            </a:extLst>
          </p:cNvPr>
          <p:cNvSpPr>
            <a:spLocks noGrp="1"/>
          </p:cNvSpPr>
          <p:nvPr>
            <p:ph idx="1"/>
          </p:nvPr>
        </p:nvSpPr>
        <p:spPr>
          <a:xfrm>
            <a:off x="395536" y="2780928"/>
            <a:ext cx="4248472" cy="3672408"/>
          </a:xfrm>
        </p:spPr>
        <p:txBody>
          <a:bodyPr>
            <a:normAutofit fontScale="85000" lnSpcReduction="20000"/>
          </a:bodyPr>
          <a:lstStyle/>
          <a:p>
            <a:pPr marL="0" indent="0">
              <a:buNone/>
            </a:pPr>
            <a:r>
              <a:rPr lang="lt-LT" sz="2600" b="1" i="1" dirty="0"/>
              <a:t>- </a:t>
            </a:r>
            <a:r>
              <a:rPr lang="lt-LT" sz="2600" dirty="0"/>
              <a:t>žmogus, turintis tokią bėdą yra įsitikinęs, kad žinios jam nereikalingos, nes bet kokia informacija yra pasiekiama keletą kartų spustelėjus kurį nors kompiuterio mygtuką. Ir jeigu kas nors mano kitaip, tai nesuteikia imuniteto nuo "Google efekto". Veikdamos nepriklausomai nuo mūsų valios smegenys atsisako įsiminti informaciją. Mat jos žino, jog bus daug paprasčiau surasti duomenis nei juos saugoti.</a:t>
            </a:r>
          </a:p>
        </p:txBody>
      </p:sp>
      <p:sp>
        <p:nvSpPr>
          <p:cNvPr id="2" name="Antraštė 1"/>
          <p:cNvSpPr>
            <a:spLocks noGrp="1"/>
          </p:cNvSpPr>
          <p:nvPr>
            <p:ph type="title"/>
          </p:nvPr>
        </p:nvSpPr>
        <p:spPr/>
        <p:txBody>
          <a:bodyPr/>
          <a:lstStyle/>
          <a:p>
            <a:r>
              <a:rPr lang="lt-LT" b="1" i="1" dirty="0" err="1"/>
              <a:t>Google</a:t>
            </a:r>
            <a:r>
              <a:rPr lang="lt-LT" b="1" i="1" dirty="0"/>
              <a:t> efektas</a:t>
            </a:r>
            <a:endParaRPr lang="lt-LT" dirty="0"/>
          </a:p>
        </p:txBody>
      </p:sp>
      <p:pic>
        <p:nvPicPr>
          <p:cNvPr id="8" name="Turinio vietos rezervavimo ženklas 7">
            <a:extLst>
              <a:ext uri="{FF2B5EF4-FFF2-40B4-BE49-F238E27FC236}">
                <a16:creationId xmlns:a16="http://schemas.microsoft.com/office/drawing/2014/main" xmlns="" id="{9C7BF21D-4DFC-42DC-ADBF-70F4C967D3FB}"/>
              </a:ext>
            </a:extLst>
          </p:cNvPr>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4716016" y="3284984"/>
            <a:ext cx="4103687" cy="2747963"/>
          </a:xfrm>
        </p:spPr>
      </p:pic>
    </p:spTree>
    <p:extLst>
      <p:ext uri="{BB962C8B-B14F-4D97-AF65-F5344CB8AC3E}">
        <p14:creationId xmlns:p14="http://schemas.microsoft.com/office/powerpoint/2010/main" val="66649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a:xfrm>
            <a:off x="467544" y="2708920"/>
            <a:ext cx="8208912" cy="3561845"/>
          </a:xfrm>
        </p:spPr>
        <p:txBody>
          <a:bodyPr>
            <a:noAutofit/>
          </a:bodyPr>
          <a:lstStyle/>
          <a:p>
            <a:r>
              <a:rPr lang="lt-LT" sz="2200" dirty="0"/>
              <a:t>Kibernetinė priklausomybė tai liga, kai negalima atsisakyti pagundos naršyti internete. Kyla nerimas, kai negali pasitikrinti savo išmaniojo telefono.</a:t>
            </a:r>
          </a:p>
          <a:p>
            <a:r>
              <a:rPr lang="lt-LT" sz="2200" dirty="0"/>
              <a:t>Per praėjusius kelerius metus vis daugiau socialinės žiniasklaidos naudotojų, kurie pastebi, kad nebesugeba ilgesniam laikui į šalį padėti savo išmaniųjų įrenginių, ima ieškoti specialistų pagalbos.</a:t>
            </a:r>
          </a:p>
          <a:p>
            <a:r>
              <a:rPr lang="lt-LT" sz="2200" dirty="0"/>
              <a:t>Socialinės žiniasklaidos naudotojams suteikiama galimybė išbandyti įvairius metodus, padedančius įveikti žalingą įprotį. Šios paslaugos yra mokamos.</a:t>
            </a:r>
          </a:p>
        </p:txBody>
      </p:sp>
      <p:sp>
        <p:nvSpPr>
          <p:cNvPr id="3" name="Antraštė 2"/>
          <p:cNvSpPr>
            <a:spLocks noGrp="1"/>
          </p:cNvSpPr>
          <p:nvPr>
            <p:ph type="title"/>
          </p:nvPr>
        </p:nvSpPr>
        <p:spPr>
          <a:xfrm>
            <a:off x="457200" y="338328"/>
            <a:ext cx="8291264" cy="1578504"/>
          </a:xfrm>
        </p:spPr>
        <p:txBody>
          <a:bodyPr>
            <a:normAutofit/>
          </a:bodyPr>
          <a:lstStyle/>
          <a:p>
            <a:r>
              <a:rPr lang="lt-LT" dirty="0"/>
              <a:t>Kibernetinė priklausomybė</a:t>
            </a:r>
            <a:br>
              <a:rPr lang="lt-LT" dirty="0"/>
            </a:br>
            <a:r>
              <a:rPr lang="lt-LT" dirty="0"/>
              <a:t>Kas tai?</a:t>
            </a:r>
          </a:p>
        </p:txBody>
      </p:sp>
    </p:spTree>
    <p:extLst>
      <p:ext uri="{BB962C8B-B14F-4D97-AF65-F5344CB8AC3E}">
        <p14:creationId xmlns:p14="http://schemas.microsoft.com/office/powerpoint/2010/main" val="15767092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a:xfrm>
            <a:off x="467544" y="2564904"/>
            <a:ext cx="8280920" cy="2592288"/>
          </a:xfrm>
        </p:spPr>
        <p:txBody>
          <a:bodyPr/>
          <a:lstStyle/>
          <a:p>
            <a:r>
              <a:rPr lang="lt-LT" dirty="0">
                <a:hlinkClick r:id="rId2"/>
              </a:rPr>
              <a:t>http://lzinios.lt/lzinios/Sveikata/kibernetinis-amzius-pagimde-nauju-psichoziu/166670//</a:t>
            </a:r>
            <a:endParaRPr lang="lt-LT" dirty="0"/>
          </a:p>
          <a:p>
            <a:r>
              <a:rPr lang="lt-LT" dirty="0"/>
              <a:t>https://www.15min.lt/mokslasit/straipsnis/technologijos/zalingas-iprotis-kuri-vadina-baisesniu-uz-priklausomybe-nuo-alkoholio-ar-narkotiku-646-785796%5C</a:t>
            </a:r>
          </a:p>
        </p:txBody>
      </p:sp>
      <p:sp>
        <p:nvSpPr>
          <p:cNvPr id="3" name="Antraštė 2"/>
          <p:cNvSpPr>
            <a:spLocks noGrp="1"/>
          </p:cNvSpPr>
          <p:nvPr>
            <p:ph type="title"/>
          </p:nvPr>
        </p:nvSpPr>
        <p:spPr/>
        <p:txBody>
          <a:bodyPr/>
          <a:lstStyle/>
          <a:p>
            <a:r>
              <a:rPr lang="lt-LT" dirty="0"/>
              <a:t>Literatūra</a:t>
            </a:r>
          </a:p>
        </p:txBody>
      </p:sp>
    </p:spTree>
    <p:extLst>
      <p:ext uri="{BB962C8B-B14F-4D97-AF65-F5344CB8AC3E}">
        <p14:creationId xmlns:p14="http://schemas.microsoft.com/office/powerpoint/2010/main" val="793997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7624" y="2757121"/>
            <a:ext cx="7488832" cy="1200329"/>
          </a:xfrm>
          <a:prstGeom prst="rect">
            <a:avLst/>
          </a:prstGeom>
          <a:noFill/>
        </p:spPr>
        <p:txBody>
          <a:bodyPr wrap="square" rtlCol="0">
            <a:spAutoFit/>
          </a:bodyPr>
          <a:lstStyle/>
          <a:p>
            <a:r>
              <a:rPr lang="lt-LT" sz="7200" b="1" i="1" dirty="0">
                <a:solidFill>
                  <a:schemeClr val="tx2"/>
                </a:solidFill>
              </a:rPr>
              <a:t>AČIŪ UŽ DĖMESĮ!</a:t>
            </a:r>
          </a:p>
        </p:txBody>
      </p:sp>
    </p:spTree>
    <p:extLst>
      <p:ext uri="{BB962C8B-B14F-4D97-AF65-F5344CB8AC3E}">
        <p14:creationId xmlns:p14="http://schemas.microsoft.com/office/powerpoint/2010/main" val="3357676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1FBFF9C6-984C-4227-A0EE-2F879F4C9A9E}"/>
              </a:ext>
            </a:extLst>
          </p:cNvPr>
          <p:cNvSpPr>
            <a:spLocks noGrp="1"/>
          </p:cNvSpPr>
          <p:nvPr>
            <p:ph type="title"/>
          </p:nvPr>
        </p:nvSpPr>
        <p:spPr/>
        <p:txBody>
          <a:bodyPr/>
          <a:lstStyle/>
          <a:p>
            <a:r>
              <a:rPr lang="lt-LT" dirty="0"/>
              <a:t>Kompiuteriniai žaidimai</a:t>
            </a:r>
          </a:p>
        </p:txBody>
      </p:sp>
      <p:sp>
        <p:nvSpPr>
          <p:cNvPr id="3" name="Turinio vietos rezervavimo ženklas 2">
            <a:extLst>
              <a:ext uri="{FF2B5EF4-FFF2-40B4-BE49-F238E27FC236}">
                <a16:creationId xmlns:a16="http://schemas.microsoft.com/office/drawing/2014/main" xmlns="" id="{2A88E2DC-F80B-4F0F-8586-6B4E3CB2F712}"/>
              </a:ext>
            </a:extLst>
          </p:cNvPr>
          <p:cNvSpPr>
            <a:spLocks noGrp="1"/>
          </p:cNvSpPr>
          <p:nvPr>
            <p:ph sz="quarter" idx="13"/>
          </p:nvPr>
        </p:nvSpPr>
        <p:spPr>
          <a:xfrm>
            <a:off x="300335" y="4005064"/>
            <a:ext cx="4680520" cy="2448272"/>
          </a:xfrm>
        </p:spPr>
        <p:txBody>
          <a:bodyPr>
            <a:noAutofit/>
          </a:bodyPr>
          <a:lstStyle/>
          <a:p>
            <a:pPr marL="0" indent="0">
              <a:buNone/>
            </a:pPr>
            <a:r>
              <a:rPr lang="lt-LT" sz="1900" dirty="0"/>
              <a:t>Kitaip – </a:t>
            </a:r>
            <a:r>
              <a:rPr lang="lt-LT" sz="1900" b="1" dirty="0"/>
              <a:t>vaikai</a:t>
            </a:r>
            <a:r>
              <a:rPr lang="lt-LT" sz="1900" dirty="0"/>
              <a:t>. Nemokančiam ar menkai mokančiam skaityti vaikui dar nesuprantama literatūra apie kompiuterinius žaidimus, dauguma žaidimų aprašyti anglų ar rusų kalbomis. Tik mažesnioji žaidimų dalis (pagal populiarumą) yra lietuviški, originalūs, skirti būtent vaikams.</a:t>
            </a:r>
          </a:p>
        </p:txBody>
      </p:sp>
      <p:pic>
        <p:nvPicPr>
          <p:cNvPr id="8" name="Turinio vietos rezervavimo ženklas 7">
            <a:extLst>
              <a:ext uri="{FF2B5EF4-FFF2-40B4-BE49-F238E27FC236}">
                <a16:creationId xmlns:a16="http://schemas.microsoft.com/office/drawing/2014/main" xmlns="" id="{911BE9C7-1A98-4B6D-B599-15302FB4A961}"/>
              </a:ext>
            </a:extLst>
          </p:cNvPr>
          <p:cNvPicPr>
            <a:picLocks noGrp="1" noChangeAspect="1"/>
          </p:cNvPicPr>
          <p:nvPr>
            <p:ph sz="quarter" idx="14"/>
          </p:nvPr>
        </p:nvPicPr>
        <p:blipFill>
          <a:blip r:embed="rId2" cstate="print">
            <a:extLst>
              <a:ext uri="{28A0092B-C50C-407E-A947-70E740481C1C}">
                <a14:useLocalDpi xmlns:a14="http://schemas.microsoft.com/office/drawing/2010/main" val="0"/>
              </a:ext>
            </a:extLst>
          </a:blip>
          <a:stretch>
            <a:fillRect/>
          </a:stretch>
        </p:blipFill>
        <p:spPr>
          <a:xfrm>
            <a:off x="5004048" y="3995291"/>
            <a:ext cx="3822700" cy="2389187"/>
          </a:xfrm>
        </p:spPr>
      </p:pic>
      <p:sp>
        <p:nvSpPr>
          <p:cNvPr id="4" name="TextBox 3"/>
          <p:cNvSpPr txBox="1"/>
          <p:nvPr/>
        </p:nvSpPr>
        <p:spPr>
          <a:xfrm>
            <a:off x="323528" y="1827668"/>
            <a:ext cx="8409237" cy="677108"/>
          </a:xfrm>
          <a:prstGeom prst="rect">
            <a:avLst/>
          </a:prstGeom>
          <a:noFill/>
        </p:spPr>
        <p:txBody>
          <a:bodyPr wrap="square" rtlCol="0">
            <a:spAutoFit/>
          </a:bodyPr>
          <a:lstStyle/>
          <a:p>
            <a:r>
              <a:rPr lang="lt-LT" sz="1900" dirty="0">
                <a:solidFill>
                  <a:schemeClr val="tx2"/>
                </a:solidFill>
              </a:rPr>
              <a:t>Šiandienos visuomenėje, ypač jaunimo tarpe, labai populiarūs. Juos žaidžia ir suaugusieji, ir vaikai.</a:t>
            </a:r>
          </a:p>
        </p:txBody>
      </p:sp>
      <p:sp>
        <p:nvSpPr>
          <p:cNvPr id="9" name="Turinio vietos rezervavimo ženklas 2">
            <a:extLst>
              <a:ext uri="{FF2B5EF4-FFF2-40B4-BE49-F238E27FC236}">
                <a16:creationId xmlns:a16="http://schemas.microsoft.com/office/drawing/2014/main" xmlns="" id="{2A88E2DC-F80B-4F0F-8586-6B4E3CB2F712}"/>
              </a:ext>
            </a:extLst>
          </p:cNvPr>
          <p:cNvSpPr txBox="1">
            <a:spLocks/>
          </p:cNvSpPr>
          <p:nvPr/>
        </p:nvSpPr>
        <p:spPr>
          <a:xfrm>
            <a:off x="323527" y="2564904"/>
            <a:ext cx="8409237" cy="1405026"/>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Font typeface="Symbol" pitchFamily="18" charset="2"/>
              <a:buNone/>
            </a:pPr>
            <a:r>
              <a:rPr lang="lt-LT" sz="1900" b="1" dirty="0"/>
              <a:t>Suaugusieji</a:t>
            </a:r>
            <a:r>
              <a:rPr lang="lt-LT" sz="1900" dirty="0"/>
              <a:t> žaidžia dažnai, bet jie patys sugeba rinktis, kokių žaidimų jiems reikėtų, norėtųsi, turi didesnes pasirinkimo galimybes susipažinti su kompiuteriniais žaidimais teoriškai specialiai tam skirtuose žurnaluose, internetiniuose reklaminiuose tinklalapiuose. </a:t>
            </a:r>
          </a:p>
        </p:txBody>
      </p:sp>
    </p:spTree>
    <p:extLst>
      <p:ext uri="{BB962C8B-B14F-4D97-AF65-F5344CB8AC3E}">
        <p14:creationId xmlns:p14="http://schemas.microsoft.com/office/powerpoint/2010/main" val="3389777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a:xfrm>
            <a:off x="539552" y="2420888"/>
            <a:ext cx="8164429" cy="1584176"/>
          </a:xfrm>
        </p:spPr>
        <p:txBody>
          <a:bodyPr/>
          <a:lstStyle/>
          <a:p>
            <a:r>
              <a:rPr lang="lt-LT" dirty="0"/>
              <a:t>Vienas iš populiariausių yra </a:t>
            </a:r>
            <a:r>
              <a:rPr lang="lt-LT" b="1" dirty="0"/>
              <a:t>azartinis žaidimas</a:t>
            </a:r>
            <a:r>
              <a:rPr lang="lt-LT" dirty="0"/>
              <a:t>, kuriame paprastai lošiama iš pinigų. Nors daugeliui šis lošimas tik pramoga ar būdas uždirbti, bet tai gali tapti ir priklausomybę.</a:t>
            </a:r>
          </a:p>
          <a:p>
            <a:endParaRPr lang="lt-LT" dirty="0"/>
          </a:p>
          <a:p>
            <a:endParaRPr lang="lt-LT" dirty="0"/>
          </a:p>
        </p:txBody>
      </p:sp>
      <p:sp>
        <p:nvSpPr>
          <p:cNvPr id="3" name="Antraštė 2"/>
          <p:cNvSpPr>
            <a:spLocks noGrp="1"/>
          </p:cNvSpPr>
          <p:nvPr>
            <p:ph type="title"/>
          </p:nvPr>
        </p:nvSpPr>
        <p:spPr/>
        <p:txBody>
          <a:bodyPr/>
          <a:lstStyle/>
          <a:p>
            <a:r>
              <a:rPr lang="lt-LT" dirty="0"/>
              <a:t>Lošimai internete</a:t>
            </a:r>
          </a:p>
        </p:txBody>
      </p:sp>
      <p:pic>
        <p:nvPicPr>
          <p:cNvPr id="5" name="Paveikslėlis 4">
            <a:extLst>
              <a:ext uri="{FF2B5EF4-FFF2-40B4-BE49-F238E27FC236}">
                <a16:creationId xmlns:a16="http://schemas.microsoft.com/office/drawing/2014/main" xmlns="" id="{277A01B1-2C23-4D14-9E8B-246A0FB872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3888" y="3711139"/>
            <a:ext cx="5356117" cy="2975621"/>
          </a:xfrm>
          <a:prstGeom prst="rect">
            <a:avLst/>
          </a:prstGeom>
        </p:spPr>
      </p:pic>
    </p:spTree>
    <p:extLst>
      <p:ext uri="{BB962C8B-B14F-4D97-AF65-F5344CB8AC3E}">
        <p14:creationId xmlns:p14="http://schemas.microsoft.com/office/powerpoint/2010/main" val="1451852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a:xfrm>
            <a:off x="467544" y="2492896"/>
            <a:ext cx="8208912" cy="4176464"/>
          </a:xfrm>
        </p:spPr>
        <p:txBody>
          <a:bodyPr>
            <a:normAutofit/>
          </a:bodyPr>
          <a:lstStyle/>
          <a:p>
            <a:r>
              <a:rPr lang="lt-LT" sz="2000" b="1" dirty="0"/>
              <a:t>Lošimas</a:t>
            </a:r>
            <a:r>
              <a:rPr lang="lt-LT" sz="2000" dirty="0"/>
              <a:t> – dar viena priklausomybės liga, nors su tuo nesusidūrusiam žmogui ir sunku įsivaizduoti. Deja, šiandien apie patologinį lošimą kalbama dar mažai. Priežastis labai paprasta – žmonės, kurie nesusidūrė su tokiomis problemomis, ne tik jų nesupranta – jiems jos iš viso tarsi neegzistuoja. Pats prasilošimo procesas vyksta sistemingai: iš pradžių skolina kaimynai, paskui imamos paskolos iš banko, įkeičiamas nekilnojamasis turtas, gali būti planuojami netgi nusikaltimai. Tokioje padėtyje atsidūrusio lošėjo jau nebevargina mintys apie tai, ar jis sugebės atiduoti skolą. Protą užvaldo mintys apie naują statymą ir tuo metu užplūstantį azartą.</a:t>
            </a:r>
          </a:p>
          <a:p>
            <a:r>
              <a:rPr lang="lt-LT" sz="2000" b="1" dirty="0"/>
              <a:t>Pagrindinis šio sutrikimo bruožas </a:t>
            </a:r>
            <a:r>
              <a:rPr lang="lt-LT" sz="2000" dirty="0"/>
              <a:t>– tai tęstinis arba periodiškas elgesio kontrolės praradimas, kai žmogus nebegali atsispirti potraukiui lošti. </a:t>
            </a:r>
          </a:p>
        </p:txBody>
      </p:sp>
      <p:sp>
        <p:nvSpPr>
          <p:cNvPr id="3" name="Antraštė 2"/>
          <p:cNvSpPr>
            <a:spLocks noGrp="1"/>
          </p:cNvSpPr>
          <p:nvPr>
            <p:ph type="title"/>
          </p:nvPr>
        </p:nvSpPr>
        <p:spPr/>
        <p:txBody>
          <a:bodyPr/>
          <a:lstStyle/>
          <a:p>
            <a:r>
              <a:rPr lang="lt-LT" dirty="0"/>
              <a:t>Lošimo priklausomybė</a:t>
            </a:r>
          </a:p>
        </p:txBody>
      </p:sp>
    </p:spTree>
    <p:extLst>
      <p:ext uri="{BB962C8B-B14F-4D97-AF65-F5344CB8AC3E}">
        <p14:creationId xmlns:p14="http://schemas.microsoft.com/office/powerpoint/2010/main" val="3224280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normAutofit fontScale="92500"/>
          </a:bodyPr>
          <a:lstStyle/>
          <a:p>
            <a:pPr marL="0" indent="0">
              <a:buNone/>
            </a:pPr>
            <a:r>
              <a:rPr lang="lt-LT" sz="3200" dirty="0"/>
              <a:t>Skiriamos kelios patologinio lošimo stadijos:</a:t>
            </a:r>
          </a:p>
          <a:p>
            <a:pPr marL="457200" indent="-457200">
              <a:buFont typeface="+mj-lt"/>
              <a:buAutoNum type="arabicPeriod"/>
            </a:pPr>
            <a:r>
              <a:rPr lang="lt-LT" sz="2600" b="1" dirty="0"/>
              <a:t>Pirmoji</a:t>
            </a:r>
            <a:r>
              <a:rPr lang="lt-LT" sz="2600" dirty="0"/>
              <a:t> – nuotykio (džiaugsmas išlošus, pasitikėjimo savimi didėjimas).</a:t>
            </a:r>
          </a:p>
          <a:p>
            <a:pPr marL="457200" indent="-457200">
              <a:buFont typeface="+mj-lt"/>
              <a:buAutoNum type="arabicPeriod"/>
            </a:pPr>
            <a:r>
              <a:rPr lang="lt-LT" sz="2600" b="1" dirty="0"/>
              <a:t>Antroji</a:t>
            </a:r>
            <a:r>
              <a:rPr lang="lt-LT" sz="2600" dirty="0"/>
              <a:t>– desperacijos (daugiau pralošiama nei išlošiama, tačiau viltis dar didelė, kartu didėja rizika, baimė bei kaltė). </a:t>
            </a:r>
          </a:p>
          <a:p>
            <a:pPr marL="457200" indent="-457200">
              <a:buFont typeface="+mj-lt"/>
              <a:buAutoNum type="arabicPeriod"/>
            </a:pPr>
            <a:r>
              <a:rPr lang="lt-LT" sz="2600" b="1" dirty="0"/>
              <a:t>Trečioji</a:t>
            </a:r>
            <a:r>
              <a:rPr lang="lt-LT" sz="2600" dirty="0"/>
              <a:t> stadija – nusivylimas (ji gali baigtis asmeninių santykių griūtimi, savižudybe). </a:t>
            </a:r>
          </a:p>
          <a:p>
            <a:pPr marL="457200" indent="-457200">
              <a:buFont typeface="+mj-lt"/>
              <a:buAutoNum type="arabicPeriod"/>
            </a:pPr>
            <a:endParaRPr lang="lt-LT" dirty="0"/>
          </a:p>
        </p:txBody>
      </p:sp>
      <p:sp>
        <p:nvSpPr>
          <p:cNvPr id="3" name="Antraštė 2"/>
          <p:cNvSpPr>
            <a:spLocks noGrp="1"/>
          </p:cNvSpPr>
          <p:nvPr>
            <p:ph type="title"/>
          </p:nvPr>
        </p:nvSpPr>
        <p:spPr/>
        <p:txBody>
          <a:bodyPr/>
          <a:lstStyle/>
          <a:p>
            <a:r>
              <a:rPr lang="lt-LT" dirty="0"/>
              <a:t>Lošimo stadijos</a:t>
            </a:r>
          </a:p>
        </p:txBody>
      </p:sp>
    </p:spTree>
    <p:extLst>
      <p:ext uri="{BB962C8B-B14F-4D97-AF65-F5344CB8AC3E}">
        <p14:creationId xmlns:p14="http://schemas.microsoft.com/office/powerpoint/2010/main" val="2640879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ntraštė 2"/>
          <p:cNvSpPr>
            <a:spLocks noGrp="1"/>
          </p:cNvSpPr>
          <p:nvPr>
            <p:ph type="title"/>
          </p:nvPr>
        </p:nvSpPr>
        <p:spPr>
          <a:xfrm>
            <a:off x="683568" y="2132856"/>
            <a:ext cx="7772400" cy="1524000"/>
          </a:xfrm>
        </p:spPr>
        <p:txBody>
          <a:bodyPr>
            <a:normAutofit/>
          </a:bodyPr>
          <a:lstStyle/>
          <a:p>
            <a:r>
              <a:rPr lang="lt-LT" dirty="0"/>
              <a:t>Veiksniai, kurie didina priklausomybę</a:t>
            </a:r>
          </a:p>
        </p:txBody>
      </p:sp>
    </p:spTree>
    <p:extLst>
      <p:ext uri="{BB962C8B-B14F-4D97-AF65-F5344CB8AC3E}">
        <p14:creationId xmlns:p14="http://schemas.microsoft.com/office/powerpoint/2010/main" val="3296798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a:xfrm>
            <a:off x="683568" y="2675466"/>
            <a:ext cx="7992887" cy="3561845"/>
          </a:xfrm>
        </p:spPr>
        <p:txBody>
          <a:bodyPr>
            <a:noAutofit/>
          </a:bodyPr>
          <a:lstStyle/>
          <a:p>
            <a:r>
              <a:rPr lang="lt-LT" sz="2200" b="1" dirty="0"/>
              <a:t>Galvojimas apie lošimą </a:t>
            </a:r>
            <a:r>
              <a:rPr lang="lt-LT" sz="2200" dirty="0"/>
              <a:t>(pvz.: prisiminimai apie ankstesnius lošimus, naujų lošimų planavimas, galvojimas apie tai, kur gauti pinigų lošti).</a:t>
            </a:r>
          </a:p>
          <a:p>
            <a:r>
              <a:rPr lang="lt-LT" sz="2200" b="1" dirty="0"/>
              <a:t>Siekimas patirti malonumą</a:t>
            </a:r>
            <a:r>
              <a:rPr lang="lt-LT" sz="2200" dirty="0"/>
              <a:t>, lošiant vis iš didesnės sumos.</a:t>
            </a:r>
          </a:p>
          <a:p>
            <a:r>
              <a:rPr lang="lt-LT" sz="2200" b="1" dirty="0"/>
              <a:t>Bandymas lošti arba visai liautis</a:t>
            </a:r>
            <a:r>
              <a:rPr lang="lt-LT" sz="2200" dirty="0"/>
              <a:t>, susierzinimas, didelis nerimas. Lošiama norint užmiršti problemas arba pakelti prastą nuotaiką (pvz., bėgama nuo bejėgiškumo, kaltės, nerimo jausmų, depresijos). Pralošus pinigus, kitą dieną grįžtama atsilošti.</a:t>
            </a:r>
          </a:p>
          <a:p>
            <a:r>
              <a:rPr lang="lt-LT" sz="2200" b="1" dirty="0"/>
              <a:t>Melavimas</a:t>
            </a:r>
            <a:r>
              <a:rPr lang="lt-LT" sz="2200" dirty="0"/>
              <a:t> šeimos nariams, kitiems, kad nebūtų aišku, kiek iš tikrųjų įsitraukta į lošimą.</a:t>
            </a:r>
          </a:p>
        </p:txBody>
      </p:sp>
      <p:sp>
        <p:nvSpPr>
          <p:cNvPr id="4" name="Antraštė 3"/>
          <p:cNvSpPr>
            <a:spLocks noGrp="1"/>
          </p:cNvSpPr>
          <p:nvPr>
            <p:ph type="title"/>
          </p:nvPr>
        </p:nvSpPr>
        <p:spPr/>
        <p:txBody>
          <a:bodyPr>
            <a:normAutofit/>
          </a:bodyPr>
          <a:lstStyle/>
          <a:p>
            <a:r>
              <a:rPr lang="lt-LT" sz="3600" dirty="0"/>
              <a:t>Veiksniai, kurie didina priklausomybę (1)</a:t>
            </a:r>
          </a:p>
        </p:txBody>
      </p:sp>
    </p:spTree>
    <p:extLst>
      <p:ext uri="{BB962C8B-B14F-4D97-AF65-F5344CB8AC3E}">
        <p14:creationId xmlns:p14="http://schemas.microsoft.com/office/powerpoint/2010/main" val="1824051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a:xfrm>
            <a:off x="611560" y="2675467"/>
            <a:ext cx="7992888" cy="3450696"/>
          </a:xfrm>
        </p:spPr>
        <p:txBody>
          <a:bodyPr>
            <a:normAutofit fontScale="92500" lnSpcReduction="10000"/>
          </a:bodyPr>
          <a:lstStyle/>
          <a:p>
            <a:r>
              <a:rPr lang="lt-LT" b="1" dirty="0"/>
              <a:t>Neteisėti veiksmai </a:t>
            </a:r>
            <a:r>
              <a:rPr lang="lt-LT" dirty="0"/>
              <a:t>(klastojimas, sukčiavimas, vagystė ar pan.), siekiant gauti pinigų lošimui.</a:t>
            </a:r>
          </a:p>
          <a:p>
            <a:r>
              <a:rPr lang="lt-LT" b="1" dirty="0"/>
              <a:t>Bandymas pakelti pasitikėjimą savimi</a:t>
            </a:r>
            <a:r>
              <a:rPr lang="lt-LT" dirty="0"/>
              <a:t>.</a:t>
            </a:r>
          </a:p>
          <a:p>
            <a:r>
              <a:rPr lang="lt-LT" b="1" dirty="0"/>
              <a:t>Fizinio ar emocinio skausmo slopinimas</a:t>
            </a:r>
            <a:r>
              <a:rPr lang="lt-LT" dirty="0"/>
              <a:t>. Neseniai pergyventa netektis arba gyvenimo permainos, pavyzdžiui, sunkumai asmeniniame gyvenime, skyrybos, sutuoktinio mirtis, darbo netekimas.</a:t>
            </a:r>
          </a:p>
          <a:p>
            <a:r>
              <a:rPr lang="lt-LT" b="1" dirty="0"/>
              <a:t>Piktnaudžiavimas</a:t>
            </a:r>
            <a:r>
              <a:rPr lang="lt-LT" dirty="0"/>
              <a:t> alkoholiu, narkotikais.</a:t>
            </a:r>
          </a:p>
          <a:p>
            <a:r>
              <a:rPr lang="lt-LT" b="1" dirty="0"/>
              <a:t>Galvojimas</a:t>
            </a:r>
            <a:r>
              <a:rPr lang="lt-LT" dirty="0"/>
              <a:t>, kad turi savo žaidimo sistemą ar būdą, kuris padidina išlošimo galimybę.</a:t>
            </a:r>
          </a:p>
        </p:txBody>
      </p:sp>
      <p:sp>
        <p:nvSpPr>
          <p:cNvPr id="3" name="Antraštė 2"/>
          <p:cNvSpPr>
            <a:spLocks noGrp="1"/>
          </p:cNvSpPr>
          <p:nvPr>
            <p:ph type="title"/>
          </p:nvPr>
        </p:nvSpPr>
        <p:spPr/>
        <p:txBody>
          <a:bodyPr>
            <a:normAutofit/>
          </a:bodyPr>
          <a:lstStyle/>
          <a:p>
            <a:r>
              <a:rPr lang="lt-LT" sz="3600" dirty="0"/>
              <a:t>Veiksniai, kurie didina priklausomybę (2)</a:t>
            </a:r>
          </a:p>
        </p:txBody>
      </p:sp>
    </p:spTree>
    <p:extLst>
      <p:ext uri="{BB962C8B-B14F-4D97-AF65-F5344CB8AC3E}">
        <p14:creationId xmlns:p14="http://schemas.microsoft.com/office/powerpoint/2010/main" val="39265780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gos forma">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353</TotalTime>
  <Words>1050</Words>
  <Application>Microsoft Office PowerPoint</Application>
  <PresentationFormat>Demonstracija ekrane (4:3)</PresentationFormat>
  <Paragraphs>57</Paragraphs>
  <Slides>21</Slides>
  <Notes>0</Notes>
  <HiddenSlides>0</HiddenSlides>
  <MMClips>0</MMClips>
  <ScaleCrop>false</ScaleCrop>
  <HeadingPairs>
    <vt:vector size="6" baseType="variant">
      <vt:variant>
        <vt:lpstr>Naudojami šriftai</vt:lpstr>
      </vt:variant>
      <vt:variant>
        <vt:i4>2</vt:i4>
      </vt:variant>
      <vt:variant>
        <vt:lpstr>Tema</vt:lpstr>
      </vt:variant>
      <vt:variant>
        <vt:i4>1</vt:i4>
      </vt:variant>
      <vt:variant>
        <vt:lpstr>Skaidrių pavadinimai</vt:lpstr>
      </vt:variant>
      <vt:variant>
        <vt:i4>21</vt:i4>
      </vt:variant>
    </vt:vector>
  </HeadingPairs>
  <TitlesOfParts>
    <vt:vector size="24" baseType="lpstr">
      <vt:lpstr>Candara</vt:lpstr>
      <vt:lpstr>Symbol</vt:lpstr>
      <vt:lpstr>Bangos forma</vt:lpstr>
      <vt:lpstr>Kibernetinė priklausomybė</vt:lpstr>
      <vt:lpstr>Kibernetinė priklausomybė Kas tai?</vt:lpstr>
      <vt:lpstr>Kompiuteriniai žaidimai</vt:lpstr>
      <vt:lpstr>Lošimai internete</vt:lpstr>
      <vt:lpstr>Lošimo priklausomybė</vt:lpstr>
      <vt:lpstr>Lošimo stadijos</vt:lpstr>
      <vt:lpstr>Veiksniai, kurie didina priklausomybę</vt:lpstr>
      <vt:lpstr>Veiksniai, kurie didina priklausomybę (1)</vt:lpstr>
      <vt:lpstr>Veiksniai, kurie didina priklausomybę (2)</vt:lpstr>
      <vt:lpstr>Pirmas žingsnis į gydymą </vt:lpstr>
      <vt:lpstr>Pasekmės susijusios su išmaniaisiais įrenginiais</vt:lpstr>
      <vt:lpstr>Fantominio skambučio sindromas </vt:lpstr>
      <vt:lpstr>Nomofobija</vt:lpstr>
      <vt:lpstr>Kiberliga</vt:lpstr>
      <vt:lpstr>Facebooko depresija</vt:lpstr>
      <vt:lpstr>Priklausomybė nuo interneto </vt:lpstr>
      <vt:lpstr>Priklausomybė nuo kompiuterinių žaidimų </vt:lpstr>
      <vt:lpstr>Kiberchondrija</vt:lpstr>
      <vt:lpstr>Google efektas</vt:lpstr>
      <vt:lpstr>Literatūra</vt:lpstr>
      <vt:lpstr>„PowerPoint“ pateiktis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Kibernetinė priklausomybė</dc:title>
  <dc:creator>Vartotojas</dc:creator>
  <cp:lastModifiedBy>atene dzezulskyte</cp:lastModifiedBy>
  <cp:revision>37</cp:revision>
  <dcterms:created xsi:type="dcterms:W3CDTF">2017-11-08T13:14:57Z</dcterms:created>
  <dcterms:modified xsi:type="dcterms:W3CDTF">2018-03-27T06:55:56Z</dcterms:modified>
</cp:coreProperties>
</file>