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6064EE97-A961-4069-ADC0-2D58504427F0}" type="datetimeFigureOut">
              <a:rPr lang="lt-LT" smtClean="0"/>
              <a:t>2018-03-27</a:t>
            </a:fld>
            <a:endParaRPr lang="lt-LT"/>
          </a:p>
        </p:txBody>
      </p:sp>
      <p:sp>
        <p:nvSpPr>
          <p:cNvPr id="5" name="Footer Placeholder 4"/>
          <p:cNvSpPr>
            <a:spLocks noGrp="1"/>
          </p:cNvSpPr>
          <p:nvPr>
            <p:ph type="ftr" sz="quarter" idx="11"/>
          </p:nvPr>
        </p:nvSpPr>
        <p:spPr>
          <a:xfrm>
            <a:off x="1876424" y="5410201"/>
            <a:ext cx="5124886" cy="365125"/>
          </a:xfrm>
        </p:spPr>
        <p:txBody>
          <a:bodyPr/>
          <a:lstStyle/>
          <a:p>
            <a:endParaRPr lang="lt-LT"/>
          </a:p>
        </p:txBody>
      </p:sp>
      <p:sp>
        <p:nvSpPr>
          <p:cNvPr id="6" name="Slide Number Placeholder 5"/>
          <p:cNvSpPr>
            <a:spLocks noGrp="1"/>
          </p:cNvSpPr>
          <p:nvPr>
            <p:ph type="sldNum" sz="quarter" idx="12"/>
          </p:nvPr>
        </p:nvSpPr>
        <p:spPr>
          <a:xfrm>
            <a:off x="9896911" y="5410199"/>
            <a:ext cx="771089" cy="365125"/>
          </a:xfrm>
        </p:spPr>
        <p:txBody>
          <a:bodyPr/>
          <a:lstStyle/>
          <a:p>
            <a:fld id="{C0A52576-E0FD-4B35-93A0-4FD7FCD3CBC7}" type="slidenum">
              <a:rPr lang="lt-LT" smtClean="0"/>
              <a:t>‹#›</a:t>
            </a:fld>
            <a:endParaRPr lang="lt-LT"/>
          </a:p>
        </p:txBody>
      </p:sp>
    </p:spTree>
    <p:extLst>
      <p:ext uri="{BB962C8B-B14F-4D97-AF65-F5344CB8AC3E}">
        <p14:creationId xmlns:p14="http://schemas.microsoft.com/office/powerpoint/2010/main" val="2198054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064EE97-A961-4069-ADC0-2D58504427F0}" type="datetimeFigureOut">
              <a:rPr lang="lt-LT" smtClean="0"/>
              <a:t>2018-03-27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C0A52576-E0FD-4B35-93A0-4FD7FCD3CBC7}" type="slidenum">
              <a:rPr lang="lt-LT" smtClean="0"/>
              <a:t>‹#›</a:t>
            </a:fld>
            <a:endParaRPr lang="lt-LT"/>
          </a:p>
        </p:txBody>
      </p:sp>
    </p:spTree>
    <p:extLst>
      <p:ext uri="{BB962C8B-B14F-4D97-AF65-F5344CB8AC3E}">
        <p14:creationId xmlns:p14="http://schemas.microsoft.com/office/powerpoint/2010/main" val="43287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064EE97-A961-4069-ADC0-2D58504427F0}" type="datetimeFigureOut">
              <a:rPr lang="lt-LT" smtClean="0"/>
              <a:t>2018-03-27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C0A52576-E0FD-4B35-93A0-4FD7FCD3CBC7}" type="slidenum">
              <a:rPr lang="lt-LT" smtClean="0"/>
              <a:t>‹#›</a:t>
            </a:fld>
            <a:endParaRPr lang="lt-LT"/>
          </a:p>
        </p:txBody>
      </p:sp>
    </p:spTree>
    <p:extLst>
      <p:ext uri="{BB962C8B-B14F-4D97-AF65-F5344CB8AC3E}">
        <p14:creationId xmlns:p14="http://schemas.microsoft.com/office/powerpoint/2010/main" val="29904147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064EE97-A961-4069-ADC0-2D58504427F0}" type="datetimeFigureOut">
              <a:rPr lang="lt-LT" smtClean="0"/>
              <a:t>2018-03-27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C0A52576-E0FD-4B35-93A0-4FD7FCD3CBC7}" type="slidenum">
              <a:rPr lang="lt-LT" smtClean="0"/>
              <a:t>‹#›</a:t>
            </a:fld>
            <a:endParaRPr lang="lt-LT"/>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5656788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064EE97-A961-4069-ADC0-2D58504427F0}" type="datetimeFigureOut">
              <a:rPr lang="lt-LT" smtClean="0"/>
              <a:t>2018-03-27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C0A52576-E0FD-4B35-93A0-4FD7FCD3CBC7}" type="slidenum">
              <a:rPr lang="lt-LT" smtClean="0"/>
              <a:t>‹#›</a:t>
            </a:fld>
            <a:endParaRPr lang="lt-LT"/>
          </a:p>
        </p:txBody>
      </p:sp>
    </p:spTree>
    <p:extLst>
      <p:ext uri="{BB962C8B-B14F-4D97-AF65-F5344CB8AC3E}">
        <p14:creationId xmlns:p14="http://schemas.microsoft.com/office/powerpoint/2010/main" val="2085172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6064EE97-A961-4069-ADC0-2D58504427F0}" type="datetimeFigureOut">
              <a:rPr lang="lt-LT" smtClean="0"/>
              <a:t>2018-03-27</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C0A52576-E0FD-4B35-93A0-4FD7FCD3CBC7}" type="slidenum">
              <a:rPr lang="lt-LT" smtClean="0"/>
              <a:t>‹#›</a:t>
            </a:fld>
            <a:endParaRPr lang="lt-LT"/>
          </a:p>
        </p:txBody>
      </p:sp>
    </p:spTree>
    <p:extLst>
      <p:ext uri="{BB962C8B-B14F-4D97-AF65-F5344CB8AC3E}">
        <p14:creationId xmlns:p14="http://schemas.microsoft.com/office/powerpoint/2010/main" val="1277172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6064EE97-A961-4069-ADC0-2D58504427F0}" type="datetimeFigureOut">
              <a:rPr lang="lt-LT" smtClean="0"/>
              <a:t>2018-03-27</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C0A52576-E0FD-4B35-93A0-4FD7FCD3CBC7}" type="slidenum">
              <a:rPr lang="lt-LT" smtClean="0"/>
              <a:t>‹#›</a:t>
            </a:fld>
            <a:endParaRPr lang="lt-LT"/>
          </a:p>
        </p:txBody>
      </p:sp>
    </p:spTree>
    <p:extLst>
      <p:ext uri="{BB962C8B-B14F-4D97-AF65-F5344CB8AC3E}">
        <p14:creationId xmlns:p14="http://schemas.microsoft.com/office/powerpoint/2010/main" val="31439225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64EE97-A961-4069-ADC0-2D58504427F0}" type="datetimeFigureOut">
              <a:rPr lang="lt-LT" smtClean="0"/>
              <a:t>2018-03-27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0A52576-E0FD-4B35-93A0-4FD7FCD3CBC7}" type="slidenum">
              <a:rPr lang="lt-LT" smtClean="0"/>
              <a:t>‹#›</a:t>
            </a:fld>
            <a:endParaRPr lang="lt-LT"/>
          </a:p>
        </p:txBody>
      </p:sp>
    </p:spTree>
    <p:extLst>
      <p:ext uri="{BB962C8B-B14F-4D97-AF65-F5344CB8AC3E}">
        <p14:creationId xmlns:p14="http://schemas.microsoft.com/office/powerpoint/2010/main" val="8632479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64EE97-A961-4069-ADC0-2D58504427F0}" type="datetimeFigureOut">
              <a:rPr lang="lt-LT" smtClean="0"/>
              <a:t>2018-03-27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0A52576-E0FD-4B35-93A0-4FD7FCD3CBC7}" type="slidenum">
              <a:rPr lang="lt-LT" smtClean="0"/>
              <a:t>‹#›</a:t>
            </a:fld>
            <a:endParaRPr lang="lt-LT"/>
          </a:p>
        </p:txBody>
      </p:sp>
    </p:spTree>
    <p:extLst>
      <p:ext uri="{BB962C8B-B14F-4D97-AF65-F5344CB8AC3E}">
        <p14:creationId xmlns:p14="http://schemas.microsoft.com/office/powerpoint/2010/main" val="2227415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64EE97-A961-4069-ADC0-2D58504427F0}" type="datetimeFigureOut">
              <a:rPr lang="lt-LT" smtClean="0"/>
              <a:t>2018-03-27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0A52576-E0FD-4B35-93A0-4FD7FCD3CBC7}" type="slidenum">
              <a:rPr lang="lt-LT" smtClean="0"/>
              <a:t>‹#›</a:t>
            </a:fld>
            <a:endParaRPr lang="lt-LT"/>
          </a:p>
        </p:txBody>
      </p:sp>
    </p:spTree>
    <p:extLst>
      <p:ext uri="{BB962C8B-B14F-4D97-AF65-F5344CB8AC3E}">
        <p14:creationId xmlns:p14="http://schemas.microsoft.com/office/powerpoint/2010/main" val="3226869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064EE97-A961-4069-ADC0-2D58504427F0}" type="datetimeFigureOut">
              <a:rPr lang="lt-LT" smtClean="0"/>
              <a:t>2018-03-27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0A52576-E0FD-4B35-93A0-4FD7FCD3CBC7}" type="slidenum">
              <a:rPr lang="lt-LT" smtClean="0"/>
              <a:t>‹#›</a:t>
            </a:fld>
            <a:endParaRPr lang="lt-LT"/>
          </a:p>
        </p:txBody>
      </p:sp>
    </p:spTree>
    <p:extLst>
      <p:ext uri="{BB962C8B-B14F-4D97-AF65-F5344CB8AC3E}">
        <p14:creationId xmlns:p14="http://schemas.microsoft.com/office/powerpoint/2010/main" val="787425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064EE97-A961-4069-ADC0-2D58504427F0}" type="datetimeFigureOut">
              <a:rPr lang="lt-LT" smtClean="0"/>
              <a:t>2018-03-27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C0A52576-E0FD-4B35-93A0-4FD7FCD3CBC7}" type="slidenum">
              <a:rPr lang="lt-LT" smtClean="0"/>
              <a:t>‹#›</a:t>
            </a:fld>
            <a:endParaRPr lang="lt-LT"/>
          </a:p>
        </p:txBody>
      </p:sp>
    </p:spTree>
    <p:extLst>
      <p:ext uri="{BB962C8B-B14F-4D97-AF65-F5344CB8AC3E}">
        <p14:creationId xmlns:p14="http://schemas.microsoft.com/office/powerpoint/2010/main" val="2270136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064EE97-A961-4069-ADC0-2D58504427F0}" type="datetimeFigureOut">
              <a:rPr lang="lt-LT" smtClean="0"/>
              <a:t>2018-03-27</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C0A52576-E0FD-4B35-93A0-4FD7FCD3CBC7}" type="slidenum">
              <a:rPr lang="lt-LT" smtClean="0"/>
              <a:t>‹#›</a:t>
            </a:fld>
            <a:endParaRPr lang="lt-LT"/>
          </a:p>
        </p:txBody>
      </p:sp>
    </p:spTree>
    <p:extLst>
      <p:ext uri="{BB962C8B-B14F-4D97-AF65-F5344CB8AC3E}">
        <p14:creationId xmlns:p14="http://schemas.microsoft.com/office/powerpoint/2010/main" val="3020093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064EE97-A961-4069-ADC0-2D58504427F0}" type="datetimeFigureOut">
              <a:rPr lang="lt-LT" smtClean="0"/>
              <a:t>2018-03-27</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C0A52576-E0FD-4B35-93A0-4FD7FCD3CBC7}" type="slidenum">
              <a:rPr lang="lt-LT" smtClean="0"/>
              <a:t>‹#›</a:t>
            </a:fld>
            <a:endParaRPr lang="lt-LT"/>
          </a:p>
        </p:txBody>
      </p:sp>
    </p:spTree>
    <p:extLst>
      <p:ext uri="{BB962C8B-B14F-4D97-AF65-F5344CB8AC3E}">
        <p14:creationId xmlns:p14="http://schemas.microsoft.com/office/powerpoint/2010/main" val="1497684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64EE97-A961-4069-ADC0-2D58504427F0}" type="datetimeFigureOut">
              <a:rPr lang="lt-LT" smtClean="0"/>
              <a:t>2018-03-27</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C0A52576-E0FD-4B35-93A0-4FD7FCD3CBC7}" type="slidenum">
              <a:rPr lang="lt-LT" smtClean="0"/>
              <a:t>‹#›</a:t>
            </a:fld>
            <a:endParaRPr lang="lt-LT"/>
          </a:p>
        </p:txBody>
      </p:sp>
    </p:spTree>
    <p:extLst>
      <p:ext uri="{BB962C8B-B14F-4D97-AF65-F5344CB8AC3E}">
        <p14:creationId xmlns:p14="http://schemas.microsoft.com/office/powerpoint/2010/main" val="987935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064EE97-A961-4069-ADC0-2D58504427F0}" type="datetimeFigureOut">
              <a:rPr lang="lt-LT" smtClean="0"/>
              <a:t>2018-03-27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C0A52576-E0FD-4B35-93A0-4FD7FCD3CBC7}" type="slidenum">
              <a:rPr lang="lt-LT" smtClean="0"/>
              <a:t>‹#›</a:t>
            </a:fld>
            <a:endParaRPr lang="lt-LT"/>
          </a:p>
        </p:txBody>
      </p:sp>
    </p:spTree>
    <p:extLst>
      <p:ext uri="{BB962C8B-B14F-4D97-AF65-F5344CB8AC3E}">
        <p14:creationId xmlns:p14="http://schemas.microsoft.com/office/powerpoint/2010/main" val="24798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064EE97-A961-4069-ADC0-2D58504427F0}" type="datetimeFigureOut">
              <a:rPr lang="lt-LT" smtClean="0"/>
              <a:t>2018-03-27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C0A52576-E0FD-4B35-93A0-4FD7FCD3CBC7}" type="slidenum">
              <a:rPr lang="lt-LT" smtClean="0"/>
              <a:t>‹#›</a:t>
            </a:fld>
            <a:endParaRPr lang="lt-LT"/>
          </a:p>
        </p:txBody>
      </p:sp>
    </p:spTree>
    <p:extLst>
      <p:ext uri="{BB962C8B-B14F-4D97-AF65-F5344CB8AC3E}">
        <p14:creationId xmlns:p14="http://schemas.microsoft.com/office/powerpoint/2010/main" val="2163361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064EE97-A961-4069-ADC0-2D58504427F0}" type="datetimeFigureOut">
              <a:rPr lang="lt-LT" smtClean="0"/>
              <a:t>2018-03-27</a:t>
            </a:fld>
            <a:endParaRPr lang="lt-LT"/>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0A52576-E0FD-4B35-93A0-4FD7FCD3CBC7}" type="slidenum">
              <a:rPr lang="lt-LT" smtClean="0"/>
              <a:t>‹#›</a:t>
            </a:fld>
            <a:endParaRPr lang="lt-LT"/>
          </a:p>
        </p:txBody>
      </p:sp>
    </p:spTree>
    <p:extLst>
      <p:ext uri="{BB962C8B-B14F-4D97-AF65-F5344CB8AC3E}">
        <p14:creationId xmlns:p14="http://schemas.microsoft.com/office/powerpoint/2010/main" val="1813200311"/>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914400" rtl="0" eaLnBrk="1" latinLnBrk="0" hangingPunct="1">
        <a:lnSpc>
          <a:spcPct val="90000"/>
        </a:lnSpc>
        <a:spcBef>
          <a:spcPct val="0"/>
        </a:spcBef>
        <a:buNone/>
        <a:defRPr sz="3600" kern="1200" cap="all" baseline="0">
          <a:solidFill>
            <a:schemeClr val="tx1"/>
          </a:solidFill>
          <a:effectLst>
            <a:outerShdw blurRad="177800" dist="38100" dir="2700000" algn="tl">
              <a:srgbClr val="000000">
                <a:alpha val="24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effectLst>
            <a:outerShdw blurRad="152400" dist="38100" dir="2700000" algn="tl">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effectLst>
            <a:outerShdw blurRad="152400" dist="38100" dir="2700000" algn="tl">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effectLst>
            <a:outerShdw blurRad="152400" dist="38100" dir="2700000" algn="tl">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FF9F4AD-55B3-4A44-BECF-9F0BC8A375D2}"/>
              </a:ext>
            </a:extLst>
          </p:cNvPr>
          <p:cNvSpPr>
            <a:spLocks noGrp="1"/>
          </p:cNvSpPr>
          <p:nvPr>
            <p:ph type="ctrTitle"/>
          </p:nvPr>
        </p:nvSpPr>
        <p:spPr>
          <a:xfrm>
            <a:off x="1700212" y="1917494"/>
            <a:ext cx="8791575" cy="2387600"/>
          </a:xfrm>
        </p:spPr>
        <p:txBody>
          <a:bodyPr>
            <a:noAutofit/>
          </a:bodyPr>
          <a:lstStyle/>
          <a:p>
            <a:pPr algn="ctr"/>
            <a:r>
              <a:rPr lang="lt-LT" sz="6000" i="1" dirty="0">
                <a:solidFill>
                  <a:schemeClr val="bg1"/>
                </a:solidFill>
                <a:latin typeface="Andalus" panose="02020603050405020304" pitchFamily="18" charset="-78"/>
                <a:cs typeface="Andalus" panose="02020603050405020304" pitchFamily="18" charset="-78"/>
              </a:rPr>
              <a:t>Priklausomybių paplitimas jaunimo tarpe</a:t>
            </a:r>
          </a:p>
        </p:txBody>
      </p:sp>
      <p:sp>
        <p:nvSpPr>
          <p:cNvPr id="3" name="Subtitle 2">
            <a:extLst>
              <a:ext uri="{FF2B5EF4-FFF2-40B4-BE49-F238E27FC236}">
                <a16:creationId xmlns="" xmlns:a16="http://schemas.microsoft.com/office/drawing/2014/main" id="{9E518046-5B72-420A-B88E-BABB1D0518C6}"/>
              </a:ext>
            </a:extLst>
          </p:cNvPr>
          <p:cNvSpPr>
            <a:spLocks noGrp="1"/>
          </p:cNvSpPr>
          <p:nvPr>
            <p:ph type="subTitle" idx="1"/>
          </p:nvPr>
        </p:nvSpPr>
        <p:spPr>
          <a:xfrm>
            <a:off x="1622516" y="5451893"/>
            <a:ext cx="9475304" cy="1069215"/>
          </a:xfrm>
        </p:spPr>
        <p:txBody>
          <a:bodyPr>
            <a:normAutofit fontScale="92500"/>
          </a:bodyPr>
          <a:lstStyle/>
          <a:p>
            <a:r>
              <a:rPr lang="lt-LT" sz="2800" dirty="0" smtClean="0">
                <a:solidFill>
                  <a:schemeClr val="bg1"/>
                </a:solidFill>
              </a:rPr>
              <a:t>PARENGĖ: </a:t>
            </a:r>
            <a:r>
              <a:rPr lang="lt-LT" sz="2800" dirty="0" err="1" smtClean="0">
                <a:solidFill>
                  <a:schemeClr val="bg1"/>
                </a:solidFill>
              </a:rPr>
              <a:t>varėnos</a:t>
            </a:r>
            <a:r>
              <a:rPr lang="lt-LT" sz="2800" dirty="0" smtClean="0">
                <a:solidFill>
                  <a:schemeClr val="bg1"/>
                </a:solidFill>
              </a:rPr>
              <a:t> r. </a:t>
            </a:r>
            <a:r>
              <a:rPr lang="lt-LT" sz="2800" dirty="0" err="1" smtClean="0">
                <a:solidFill>
                  <a:schemeClr val="bg1"/>
                </a:solidFill>
              </a:rPr>
              <a:t>merkinės</a:t>
            </a:r>
            <a:r>
              <a:rPr lang="lt-LT" sz="2800" dirty="0" smtClean="0">
                <a:solidFill>
                  <a:schemeClr val="bg1"/>
                </a:solidFill>
              </a:rPr>
              <a:t> v. </a:t>
            </a:r>
            <a:r>
              <a:rPr lang="lt-LT" sz="2800" dirty="0" err="1" smtClean="0">
                <a:solidFill>
                  <a:schemeClr val="bg1"/>
                </a:solidFill>
              </a:rPr>
              <a:t>krėvės</a:t>
            </a:r>
            <a:r>
              <a:rPr lang="lt-LT" sz="2800" dirty="0" smtClean="0">
                <a:solidFill>
                  <a:schemeClr val="bg1"/>
                </a:solidFill>
              </a:rPr>
              <a:t> gimnazija </a:t>
            </a:r>
            <a:r>
              <a:rPr lang="lt-LT" sz="2800" dirty="0">
                <a:solidFill>
                  <a:schemeClr val="bg1"/>
                </a:solidFill>
              </a:rPr>
              <a:t>Bernadeta Večkytė ir Gintarė Barišauskaitė</a:t>
            </a:r>
          </a:p>
        </p:txBody>
      </p:sp>
    </p:spTree>
    <p:extLst>
      <p:ext uri="{BB962C8B-B14F-4D97-AF65-F5344CB8AC3E}">
        <p14:creationId xmlns:p14="http://schemas.microsoft.com/office/powerpoint/2010/main" val="4116439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 xmlns:a16="http://schemas.microsoft.com/office/drawing/2014/main" id="{6F0631F9-396A-4E48-8E4B-9C49C4C970A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25218" y="0"/>
            <a:ext cx="9011478" cy="494962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Title 1">
            <a:extLst>
              <a:ext uri="{FF2B5EF4-FFF2-40B4-BE49-F238E27FC236}">
                <a16:creationId xmlns="" xmlns:a16="http://schemas.microsoft.com/office/drawing/2014/main" id="{738F7977-C0FA-4972-A916-221661831F61}"/>
              </a:ext>
            </a:extLst>
          </p:cNvPr>
          <p:cNvSpPr>
            <a:spLocks noGrp="1"/>
          </p:cNvSpPr>
          <p:nvPr>
            <p:ph type="title"/>
          </p:nvPr>
        </p:nvSpPr>
        <p:spPr>
          <a:xfrm>
            <a:off x="2532892" y="516354"/>
            <a:ext cx="9905998" cy="1478570"/>
          </a:xfrm>
        </p:spPr>
        <p:txBody>
          <a:bodyPr>
            <a:normAutofit/>
          </a:bodyPr>
          <a:lstStyle/>
          <a:p>
            <a:r>
              <a:rPr lang="lt-LT" sz="9600" b="1" cap="none" dirty="0">
                <a:ln w="9525">
                  <a:solidFill>
                    <a:schemeClr val="bg1"/>
                  </a:solidFill>
                  <a:prstDash val="solid"/>
                </a:ln>
                <a:effectLst>
                  <a:outerShdw blurRad="12700" dist="38100" dir="2700000" algn="tl" rotWithShape="0">
                    <a:schemeClr val="bg1">
                      <a:lumMod val="50000"/>
                    </a:schemeClr>
                  </a:outerShdw>
                </a:effectLst>
              </a:rPr>
              <a:t>Alkoholis</a:t>
            </a:r>
          </a:p>
        </p:txBody>
      </p:sp>
      <p:sp>
        <p:nvSpPr>
          <p:cNvPr id="7" name="TextBox 6">
            <a:extLst>
              <a:ext uri="{FF2B5EF4-FFF2-40B4-BE49-F238E27FC236}">
                <a16:creationId xmlns="" xmlns:a16="http://schemas.microsoft.com/office/drawing/2014/main" id="{28CC379F-D42F-4485-B648-BC9A2825958A}"/>
              </a:ext>
            </a:extLst>
          </p:cNvPr>
          <p:cNvSpPr txBox="1"/>
          <p:nvPr/>
        </p:nvSpPr>
        <p:spPr>
          <a:xfrm>
            <a:off x="887897" y="4764988"/>
            <a:ext cx="10933042" cy="1661993"/>
          </a:xfrm>
          <a:prstGeom prst="rect">
            <a:avLst/>
          </a:prstGeom>
          <a:noFill/>
        </p:spPr>
        <p:txBody>
          <a:bodyPr wrap="square" rtlCol="0">
            <a:spAutoFit/>
          </a:bodyPr>
          <a:lstStyle/>
          <a:p>
            <a:r>
              <a:rPr lang="lt-LT" sz="2800" dirty="0">
                <a:solidFill>
                  <a:schemeClr val="bg1"/>
                </a:solidFill>
              </a:rPr>
              <a:t>Tarp geriančių paauglių dažni kepenų pažeidimai, kepenų cirozė, kasos sutrikimai, širdies ir kraujagyslių sistemos ligos, inkstų, šlapimo takų uždegiminės ligos.</a:t>
            </a:r>
          </a:p>
          <a:p>
            <a:endParaRPr lang="lt-LT" dirty="0"/>
          </a:p>
        </p:txBody>
      </p:sp>
    </p:spTree>
    <p:extLst>
      <p:ext uri="{BB962C8B-B14F-4D97-AF65-F5344CB8AC3E}">
        <p14:creationId xmlns:p14="http://schemas.microsoft.com/office/powerpoint/2010/main" val="3514798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 xmlns:a16="http://schemas.microsoft.com/office/drawing/2014/main" id="{DE0283CC-1773-4300-8805-F745B1DB671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1999" cy="6857999"/>
          </a:xfrm>
        </p:spPr>
      </p:pic>
      <p:sp>
        <p:nvSpPr>
          <p:cNvPr id="2" name="Title 1">
            <a:extLst>
              <a:ext uri="{FF2B5EF4-FFF2-40B4-BE49-F238E27FC236}">
                <a16:creationId xmlns="" xmlns:a16="http://schemas.microsoft.com/office/drawing/2014/main" id="{758406C1-AEE3-429D-9BD4-E72E705A9CCE}"/>
              </a:ext>
            </a:extLst>
          </p:cNvPr>
          <p:cNvSpPr>
            <a:spLocks noGrp="1"/>
          </p:cNvSpPr>
          <p:nvPr>
            <p:ph type="title"/>
          </p:nvPr>
        </p:nvSpPr>
        <p:spPr>
          <a:xfrm>
            <a:off x="6095998" y="975215"/>
            <a:ext cx="5223166" cy="1478570"/>
          </a:xfrm>
        </p:spPr>
        <p:txBody>
          <a:bodyPr>
            <a:normAutofit/>
          </a:bodyPr>
          <a:lstStyle/>
          <a:p>
            <a:r>
              <a:rPr lang="lt-LT" sz="8000" i="1" dirty="0">
                <a:solidFill>
                  <a:sysClr val="windowText" lastClr="000000"/>
                </a:solidFill>
              </a:rPr>
              <a:t>Rūkymas</a:t>
            </a:r>
          </a:p>
        </p:txBody>
      </p:sp>
      <p:sp>
        <p:nvSpPr>
          <p:cNvPr id="6" name="TextBox 5">
            <a:extLst>
              <a:ext uri="{FF2B5EF4-FFF2-40B4-BE49-F238E27FC236}">
                <a16:creationId xmlns="" xmlns:a16="http://schemas.microsoft.com/office/drawing/2014/main" id="{14C41966-C8B5-4747-B53B-3DF7FAFB9743}"/>
              </a:ext>
            </a:extLst>
          </p:cNvPr>
          <p:cNvSpPr txBox="1"/>
          <p:nvPr/>
        </p:nvSpPr>
        <p:spPr>
          <a:xfrm>
            <a:off x="1027042" y="3428999"/>
            <a:ext cx="10137913" cy="1384995"/>
          </a:xfrm>
          <a:prstGeom prst="rect">
            <a:avLst/>
          </a:prstGeom>
          <a:noFill/>
        </p:spPr>
        <p:txBody>
          <a:bodyPr wrap="square" rtlCol="0">
            <a:spAutoFit/>
          </a:bodyPr>
          <a:lstStyle/>
          <a:p>
            <a:r>
              <a:rPr lang="lt-LT" sz="2800" dirty="0">
                <a:solidFill>
                  <a:schemeClr val="bg1"/>
                </a:solidFill>
              </a:rPr>
              <a:t> Pagal  2011 m. atliktus tyrimus, nustatyta, kad apie 80 proc. rūkančiųjų pradeda rūkyti iki 18 metų, o nepradėjusieji rūkyti iki 25 m. dažniausiai šio žalingo įpročio neįgyja.</a:t>
            </a:r>
          </a:p>
        </p:txBody>
      </p:sp>
    </p:spTree>
    <p:extLst>
      <p:ext uri="{BB962C8B-B14F-4D97-AF65-F5344CB8AC3E}">
        <p14:creationId xmlns:p14="http://schemas.microsoft.com/office/powerpoint/2010/main" val="899052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033F645-6508-4FB1-BDCF-39F0E268823A}"/>
              </a:ext>
            </a:extLst>
          </p:cNvPr>
          <p:cNvSpPr>
            <a:spLocks noGrp="1"/>
          </p:cNvSpPr>
          <p:nvPr>
            <p:ph type="title"/>
          </p:nvPr>
        </p:nvSpPr>
        <p:spPr/>
        <p:txBody>
          <a:bodyPr/>
          <a:lstStyle/>
          <a:p>
            <a:endParaRPr lang="lt-LT"/>
          </a:p>
        </p:txBody>
      </p:sp>
      <p:pic>
        <p:nvPicPr>
          <p:cNvPr id="5" name="Picture 4">
            <a:extLst>
              <a:ext uri="{FF2B5EF4-FFF2-40B4-BE49-F238E27FC236}">
                <a16:creationId xmlns="" xmlns:a16="http://schemas.microsoft.com/office/drawing/2014/main" id="{ECFC7EFA-9BF9-4EBB-9D9C-56CCD7FA88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a:extLst>
              <a:ext uri="{FF2B5EF4-FFF2-40B4-BE49-F238E27FC236}">
                <a16:creationId xmlns="" xmlns:a16="http://schemas.microsoft.com/office/drawing/2014/main" id="{FE2C292F-47D0-4D60-BEE3-EF7E32189308}"/>
              </a:ext>
            </a:extLst>
          </p:cNvPr>
          <p:cNvSpPr>
            <a:spLocks noGrp="1"/>
          </p:cNvSpPr>
          <p:nvPr>
            <p:ph idx="1"/>
          </p:nvPr>
        </p:nvSpPr>
        <p:spPr>
          <a:xfrm>
            <a:off x="1021280" y="1850369"/>
            <a:ext cx="10146263" cy="4214192"/>
          </a:xfrm>
        </p:spPr>
        <p:txBody>
          <a:bodyPr/>
          <a:lstStyle/>
          <a:p>
            <a:r>
              <a:rPr lang="lt-LT" b="1" dirty="0">
                <a:solidFill>
                  <a:srgbClr val="FF0000"/>
                </a:solidFill>
                <a:effectLst/>
              </a:rPr>
              <a:t>Kiek rečiau skelbiama,  bet taip pat aktuali problema yra narkotikai. Pastaruoju metu vis daugiau 18 – 25 metų ir mokyklinio amžiaus jaunimo vartoja medžiagas, sukeliančias priklausomybę. Moksleiviai ypatingai domisi narkotikais, diskutuoja, skaito literatūrą, ne vienas nutaria juos išbandyti. Medikai ar psichologai banaliai aiškina, kad narkotikai yra blogai. Jaunimui nusispjaut į jų šnekas, kai aplinkui draugai kalba, koks tai beprotiškas malonumas.</a:t>
            </a:r>
            <a:endParaRPr lang="lt-LT" b="1" dirty="0">
              <a:solidFill>
                <a:srgbClr val="FF0000"/>
              </a:solidFill>
            </a:endParaRPr>
          </a:p>
        </p:txBody>
      </p:sp>
      <p:sp>
        <p:nvSpPr>
          <p:cNvPr id="6" name="TextBox 5">
            <a:extLst>
              <a:ext uri="{FF2B5EF4-FFF2-40B4-BE49-F238E27FC236}">
                <a16:creationId xmlns="" xmlns:a16="http://schemas.microsoft.com/office/drawing/2014/main" id="{7EDA9F64-529A-4ADF-822E-BBB2048F6AFD}"/>
              </a:ext>
            </a:extLst>
          </p:cNvPr>
          <p:cNvSpPr txBox="1"/>
          <p:nvPr/>
        </p:nvSpPr>
        <p:spPr>
          <a:xfrm>
            <a:off x="3309867" y="376680"/>
            <a:ext cx="7977809" cy="1200329"/>
          </a:xfrm>
          <a:prstGeom prst="rect">
            <a:avLst/>
          </a:prstGeom>
          <a:noFill/>
        </p:spPr>
        <p:txBody>
          <a:bodyPr wrap="square" rtlCol="0">
            <a:spAutoFit/>
          </a:bodyPr>
          <a:lstStyle/>
          <a:p>
            <a:r>
              <a:rPr lang="lt-LT" sz="7200" dirty="0">
                <a:solidFill>
                  <a:srgbClr val="FF0000"/>
                </a:solidFill>
              </a:rPr>
              <a:t>NARKOTIKAI</a:t>
            </a:r>
            <a:endParaRPr lang="lt-LT" sz="1600" dirty="0">
              <a:solidFill>
                <a:srgbClr val="FF0000"/>
              </a:solidFill>
            </a:endParaRPr>
          </a:p>
        </p:txBody>
      </p:sp>
    </p:spTree>
    <p:extLst>
      <p:ext uri="{BB962C8B-B14F-4D97-AF65-F5344CB8AC3E}">
        <p14:creationId xmlns:p14="http://schemas.microsoft.com/office/powerpoint/2010/main" val="2235844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733B267-F13A-4DB7-91E3-88E33B535D3D}"/>
              </a:ext>
            </a:extLst>
          </p:cNvPr>
          <p:cNvSpPr>
            <a:spLocks noGrp="1"/>
          </p:cNvSpPr>
          <p:nvPr>
            <p:ph type="title"/>
          </p:nvPr>
        </p:nvSpPr>
        <p:spPr/>
        <p:txBody>
          <a:bodyPr/>
          <a:lstStyle/>
          <a:p>
            <a:endParaRPr lang="lt-LT"/>
          </a:p>
        </p:txBody>
      </p:sp>
      <p:pic>
        <p:nvPicPr>
          <p:cNvPr id="5" name="Content Placeholder 4">
            <a:extLst>
              <a:ext uri="{FF2B5EF4-FFF2-40B4-BE49-F238E27FC236}">
                <a16:creationId xmlns="" xmlns:a16="http://schemas.microsoft.com/office/drawing/2014/main" id="{6532E560-CC44-41EA-821F-C4F2B13BE18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3816626" cy="7023652"/>
          </a:xfrm>
        </p:spPr>
      </p:pic>
      <p:pic>
        <p:nvPicPr>
          <p:cNvPr id="7" name="Picture 6">
            <a:extLst>
              <a:ext uri="{FF2B5EF4-FFF2-40B4-BE49-F238E27FC236}">
                <a16:creationId xmlns="" xmlns:a16="http://schemas.microsoft.com/office/drawing/2014/main" id="{C49291BB-9655-4D2F-815F-71F4369215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11548" y="1"/>
            <a:ext cx="4277276" cy="6857999"/>
          </a:xfrm>
          <a:prstGeom prst="rect">
            <a:avLst/>
          </a:prstGeom>
        </p:spPr>
      </p:pic>
      <p:sp>
        <p:nvSpPr>
          <p:cNvPr id="8" name="TextBox 7">
            <a:extLst>
              <a:ext uri="{FF2B5EF4-FFF2-40B4-BE49-F238E27FC236}">
                <a16:creationId xmlns="" xmlns:a16="http://schemas.microsoft.com/office/drawing/2014/main" id="{075C3AD5-0731-466C-B119-A9310A7E77FE}"/>
              </a:ext>
            </a:extLst>
          </p:cNvPr>
          <p:cNvSpPr txBox="1"/>
          <p:nvPr/>
        </p:nvSpPr>
        <p:spPr>
          <a:xfrm>
            <a:off x="3863008" y="882928"/>
            <a:ext cx="4002158" cy="4801314"/>
          </a:xfrm>
          <a:prstGeom prst="rect">
            <a:avLst/>
          </a:prstGeom>
          <a:noFill/>
        </p:spPr>
        <p:txBody>
          <a:bodyPr wrap="square" rtlCol="0">
            <a:spAutoFit/>
          </a:bodyPr>
          <a:lstStyle/>
          <a:p>
            <a:r>
              <a:rPr lang="lt-LT" sz="2400" dirty="0">
                <a:solidFill>
                  <a:srgbClr val="C00000"/>
                </a:solidFill>
              </a:rPr>
              <a:t>Yra pastebėta, kad du trečdaliai vaikų savo laisvalaikį leidžia prie kompiuterio. Tarp dažniausiai lankomų interneto puslapių vaikai nurodo įvairiausių žaidimų, pokalbių bei pažinčių svetainių internetinius adresus. Psichologų nuomone, labai didelį susižavėjimą internetu ir kompiuteriu galima vadinti priklausomybe. </a:t>
            </a:r>
          </a:p>
          <a:p>
            <a:endParaRPr lang="lt-LT" dirty="0"/>
          </a:p>
        </p:txBody>
      </p:sp>
      <p:sp>
        <p:nvSpPr>
          <p:cNvPr id="9" name="TextBox 8">
            <a:extLst>
              <a:ext uri="{FF2B5EF4-FFF2-40B4-BE49-F238E27FC236}">
                <a16:creationId xmlns="" xmlns:a16="http://schemas.microsoft.com/office/drawing/2014/main" id="{E1FE716F-4B6E-49CE-AB21-10A3CE94B4C8}"/>
              </a:ext>
            </a:extLst>
          </p:cNvPr>
          <p:cNvSpPr txBox="1"/>
          <p:nvPr/>
        </p:nvSpPr>
        <p:spPr>
          <a:xfrm>
            <a:off x="3816626" y="0"/>
            <a:ext cx="4094922" cy="923330"/>
          </a:xfrm>
          <a:prstGeom prst="rect">
            <a:avLst/>
          </a:prstGeom>
          <a:noFill/>
        </p:spPr>
        <p:txBody>
          <a:bodyPr wrap="square" rtlCol="0">
            <a:spAutoFit/>
          </a:bodyPr>
          <a:lstStyle/>
          <a:p>
            <a:r>
              <a:rPr lang="lt-LT" sz="5400" dirty="0">
                <a:solidFill>
                  <a:srgbClr val="C00000"/>
                </a:solidFill>
              </a:rPr>
              <a:t>KOMPIUTERIS</a:t>
            </a:r>
          </a:p>
        </p:txBody>
      </p:sp>
    </p:spTree>
    <p:extLst>
      <p:ext uri="{BB962C8B-B14F-4D97-AF65-F5344CB8AC3E}">
        <p14:creationId xmlns:p14="http://schemas.microsoft.com/office/powerpoint/2010/main" val="1277080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D97EBC-4C0C-4492-879A-6CBF6A8BF19B}"/>
              </a:ext>
            </a:extLst>
          </p:cNvPr>
          <p:cNvSpPr>
            <a:spLocks noGrp="1"/>
          </p:cNvSpPr>
          <p:nvPr>
            <p:ph type="title"/>
          </p:nvPr>
        </p:nvSpPr>
        <p:spPr>
          <a:xfrm>
            <a:off x="1008891" y="1950430"/>
            <a:ext cx="9905998" cy="1478570"/>
          </a:xfrm>
        </p:spPr>
        <p:txBody>
          <a:bodyPr>
            <a:normAutofit/>
          </a:bodyPr>
          <a:lstStyle/>
          <a:p>
            <a:r>
              <a:rPr lang="en-US" sz="6600" dirty="0">
                <a:latin typeface="Algerian" panose="04020705040A02060702" pitchFamily="82" charset="0"/>
              </a:rPr>
              <a:t>      </a:t>
            </a:r>
            <a:r>
              <a:rPr lang="lt-LT" sz="6600" dirty="0">
                <a:latin typeface="Algerian" panose="04020705040A02060702" pitchFamily="82" charset="0"/>
              </a:rPr>
              <a:t>Ačiū už dėmesį</a:t>
            </a:r>
            <a:r>
              <a:rPr lang="en-US" sz="6600" dirty="0">
                <a:latin typeface="Algerian" panose="04020705040A02060702" pitchFamily="82" charset="0"/>
              </a:rPr>
              <a:t>!</a:t>
            </a:r>
            <a:endParaRPr lang="lt-LT" sz="6600" dirty="0">
              <a:latin typeface="Algerian" panose="04020705040A02060702" pitchFamily="82" charset="0"/>
            </a:endParaRPr>
          </a:p>
        </p:txBody>
      </p:sp>
      <p:sp>
        <p:nvSpPr>
          <p:cNvPr id="3" name="Content Placeholder 2">
            <a:extLst>
              <a:ext uri="{FF2B5EF4-FFF2-40B4-BE49-F238E27FC236}">
                <a16:creationId xmlns="" xmlns:a16="http://schemas.microsoft.com/office/drawing/2014/main" id="{18E58C65-BDBF-4AE9-80C1-A3B192986FB1}"/>
              </a:ext>
            </a:extLst>
          </p:cNvPr>
          <p:cNvSpPr>
            <a:spLocks noGrp="1"/>
          </p:cNvSpPr>
          <p:nvPr>
            <p:ph idx="1"/>
          </p:nvPr>
        </p:nvSpPr>
        <p:spPr/>
        <p:txBody>
          <a:bodyPr/>
          <a:lstStyle/>
          <a:p>
            <a:endParaRPr lang="lt-LT" dirty="0"/>
          </a:p>
        </p:txBody>
      </p:sp>
    </p:spTree>
    <p:extLst>
      <p:ext uri="{BB962C8B-B14F-4D97-AF65-F5344CB8AC3E}">
        <p14:creationId xmlns:p14="http://schemas.microsoft.com/office/powerpoint/2010/main" val="40767425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82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97ECCC31-8429-4523-BE8D-8F09B7A4D46D}"/>
    </a:ext>
  </a:extLst>
</a:theme>
</file>

<file path=docProps/app.xml><?xml version="1.0" encoding="utf-8"?>
<Properties xmlns="http://schemas.openxmlformats.org/officeDocument/2006/extended-properties" xmlns:vt="http://schemas.openxmlformats.org/officeDocument/2006/docPropsVTypes">
  <Template>TM04033919[[fn=Circuit]]</Template>
  <TotalTime>34</TotalTime>
  <Words>205</Words>
  <Application>Microsoft Office PowerPoint</Application>
  <PresentationFormat>Plačiaekranė</PresentationFormat>
  <Paragraphs>11</Paragraphs>
  <Slides>6</Slides>
  <Notes>0</Notes>
  <HiddenSlides>0</HiddenSlides>
  <MMClips>0</MMClips>
  <ScaleCrop>false</ScaleCrop>
  <HeadingPairs>
    <vt:vector size="6" baseType="variant">
      <vt:variant>
        <vt:lpstr>Naudojami šriftai</vt:lpstr>
      </vt:variant>
      <vt:variant>
        <vt:i4>5</vt:i4>
      </vt:variant>
      <vt:variant>
        <vt:lpstr>Tema</vt:lpstr>
      </vt:variant>
      <vt:variant>
        <vt:i4>1</vt:i4>
      </vt:variant>
      <vt:variant>
        <vt:lpstr>Skaidrių pavadinimai</vt:lpstr>
      </vt:variant>
      <vt:variant>
        <vt:i4>6</vt:i4>
      </vt:variant>
    </vt:vector>
  </HeadingPairs>
  <TitlesOfParts>
    <vt:vector size="12" baseType="lpstr">
      <vt:lpstr>Algerian</vt:lpstr>
      <vt:lpstr>Andalus</vt:lpstr>
      <vt:lpstr>Arial</vt:lpstr>
      <vt:lpstr>Trebuchet MS</vt:lpstr>
      <vt:lpstr>Tw Cen MT</vt:lpstr>
      <vt:lpstr>Circuit</vt:lpstr>
      <vt:lpstr>Priklausomybių paplitimas jaunimo tarpe</vt:lpstr>
      <vt:lpstr>Alkoholis</vt:lpstr>
      <vt:lpstr>Rūkymas</vt:lpstr>
      <vt:lpstr>„PowerPoint“ pateiktis</vt:lpstr>
      <vt:lpstr>„PowerPoint“ pateiktis</vt:lpstr>
      <vt:lpstr>      Ačiū už dėmesį!</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Priklausomybių paplitimas jaunimo tarpe</dc:title>
  <dc:creator>Giedrius</dc:creator>
  <cp:lastModifiedBy>atene dzezulskyte</cp:lastModifiedBy>
  <cp:revision>7</cp:revision>
  <dcterms:created xsi:type="dcterms:W3CDTF">2017-11-24T19:07:56Z</dcterms:created>
  <dcterms:modified xsi:type="dcterms:W3CDTF">2018-03-27T06:56:56Z</dcterms:modified>
</cp:coreProperties>
</file>